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2" r:id="rId3"/>
    <p:sldId id="260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7045325" cy="9345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8F84"/>
    <a:srgbClr val="FBCC19"/>
    <a:srgbClr val="F6BC1C"/>
    <a:srgbClr val="B8821B"/>
    <a:srgbClr val="283433"/>
    <a:srgbClr val="0B1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2" autoAdjust="0"/>
    <p:restoredTop sz="84914" autoAdjust="0"/>
  </p:normalViewPr>
  <p:slideViewPr>
    <p:cSldViewPr snapToGrid="0" snapToObjects="1">
      <p:cViewPr varScale="1">
        <p:scale>
          <a:sx n="99" d="100"/>
          <a:sy n="99" d="100"/>
        </p:scale>
        <p:origin x="-20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3492" y="408"/>
      </p:cViewPr>
      <p:guideLst>
        <p:guide orient="horz" pos="2943"/>
        <p:guide pos="221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2974" cy="467281"/>
          </a:xfrm>
          <a:prstGeom prst="rect">
            <a:avLst/>
          </a:prstGeom>
        </p:spPr>
        <p:txBody>
          <a:bodyPr vert="horz" lIns="93644" tIns="46823" rIns="93644" bIns="468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0721" y="0"/>
            <a:ext cx="3052974" cy="467281"/>
          </a:xfrm>
          <a:prstGeom prst="rect">
            <a:avLst/>
          </a:prstGeom>
        </p:spPr>
        <p:txBody>
          <a:bodyPr vert="horz" lIns="93644" tIns="46823" rIns="93644" bIns="46823" rtlCol="0"/>
          <a:lstStyle>
            <a:lvl1pPr algn="r">
              <a:defRPr sz="1200"/>
            </a:lvl1pPr>
          </a:lstStyle>
          <a:p>
            <a:fld id="{4B3BCBDC-22B3-CA42-915A-3C1E6407FA50}" type="datetime1">
              <a:rPr lang="en-US"/>
              <a:pPr/>
              <a:t>7/25/2014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76710"/>
            <a:ext cx="3052974" cy="467281"/>
          </a:xfrm>
          <a:prstGeom prst="rect">
            <a:avLst/>
          </a:prstGeom>
        </p:spPr>
        <p:txBody>
          <a:bodyPr vert="horz" lIns="93644" tIns="46823" rIns="93644" bIns="468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0721" y="8876710"/>
            <a:ext cx="3052974" cy="467281"/>
          </a:xfrm>
          <a:prstGeom prst="rect">
            <a:avLst/>
          </a:prstGeom>
        </p:spPr>
        <p:txBody>
          <a:bodyPr vert="horz" lIns="93644" tIns="46823" rIns="93644" bIns="46823" rtlCol="0" anchor="b"/>
          <a:lstStyle>
            <a:lvl1pPr algn="r">
              <a:defRPr sz="1200"/>
            </a:lvl1pPr>
          </a:lstStyle>
          <a:p>
            <a:fld id="{C7DDEB67-BC8F-364D-972B-CDDF3E97D57C}" type="slidenum">
              <a:rPr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5905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2974" cy="467281"/>
          </a:xfrm>
          <a:prstGeom prst="rect">
            <a:avLst/>
          </a:prstGeom>
        </p:spPr>
        <p:txBody>
          <a:bodyPr vert="horz" lIns="93644" tIns="46823" rIns="93644" bIns="468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0721" y="0"/>
            <a:ext cx="3052974" cy="467281"/>
          </a:xfrm>
          <a:prstGeom prst="rect">
            <a:avLst/>
          </a:prstGeom>
        </p:spPr>
        <p:txBody>
          <a:bodyPr vert="horz" lIns="93644" tIns="46823" rIns="93644" bIns="46823" rtlCol="0"/>
          <a:lstStyle>
            <a:lvl1pPr algn="r">
              <a:defRPr sz="1200"/>
            </a:lvl1pPr>
          </a:lstStyle>
          <a:p>
            <a:fld id="{CAAC620E-D33B-1F4E-9540-040AB481C6DD}" type="datetime1">
              <a:rPr lang="en-US"/>
              <a:pPr/>
              <a:t>7/25/2014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700088"/>
            <a:ext cx="4673600" cy="3505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44" tIns="46823" rIns="93644" bIns="468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4533" y="4439166"/>
            <a:ext cx="5636260" cy="4205526"/>
          </a:xfrm>
          <a:prstGeom prst="rect">
            <a:avLst/>
          </a:prstGeom>
        </p:spPr>
        <p:txBody>
          <a:bodyPr vert="horz" lIns="93644" tIns="46823" rIns="93644" bIns="468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76710"/>
            <a:ext cx="3052974" cy="467281"/>
          </a:xfrm>
          <a:prstGeom prst="rect">
            <a:avLst/>
          </a:prstGeom>
        </p:spPr>
        <p:txBody>
          <a:bodyPr vert="horz" lIns="93644" tIns="46823" rIns="93644" bIns="468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0721" y="8876710"/>
            <a:ext cx="3052974" cy="467281"/>
          </a:xfrm>
          <a:prstGeom prst="rect">
            <a:avLst/>
          </a:prstGeom>
        </p:spPr>
        <p:txBody>
          <a:bodyPr vert="horz" lIns="93644" tIns="46823" rIns="93644" bIns="46823" rtlCol="0" anchor="b"/>
          <a:lstStyle>
            <a:lvl1pPr algn="r">
              <a:defRPr sz="1200"/>
            </a:lvl1pPr>
          </a:lstStyle>
          <a:p>
            <a:fld id="{DA33036D-F6A6-DE42-B789-2A212C3C59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8177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3036D-F6A6-DE42-B789-2A212C3C592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80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3036D-F6A6-DE42-B789-2A212C3C592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47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3036D-F6A6-DE42-B789-2A212C3C592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046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4533" y="4439165"/>
            <a:ext cx="5636260" cy="4638159"/>
          </a:xfrm>
        </p:spPr>
        <p:txBody>
          <a:bodyPr>
            <a:noAutofit/>
          </a:bodyPr>
          <a:lstStyle/>
          <a:p>
            <a:pPr marL="1206271" lvl="2" indent="-287207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3036D-F6A6-DE42-B789-2A212C3C592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39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3036D-F6A6-DE42-B789-2A212C3C592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66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3036D-F6A6-DE42-B789-2A212C3C592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43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4533" y="4439165"/>
            <a:ext cx="5636260" cy="4695309"/>
          </a:xfrm>
        </p:spPr>
        <p:txBody>
          <a:bodyPr>
            <a:noAutofit/>
          </a:bodyPr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3036D-F6A6-DE42-B789-2A212C3C592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7069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3036D-F6A6-DE42-B789-2A212C3C592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223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over Image with Federal Acquisition Institute Seal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11200" y="4209143"/>
            <a:ext cx="7534729" cy="616857"/>
          </a:xfrm>
          <a:prstGeom prst="rect">
            <a:avLst/>
          </a:prstGeom>
        </p:spPr>
        <p:txBody>
          <a:bodyPr vert="horz" lIns="0"/>
          <a:lstStyle>
            <a:lvl1pPr algn="l">
              <a:defRPr sz="4800" baseline="6000">
                <a:solidFill>
                  <a:srgbClr val="283433"/>
                </a:solidFill>
                <a:latin typeface="Cambria"/>
                <a:cs typeface="Cambri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711200" y="4744361"/>
            <a:ext cx="7534729" cy="399143"/>
          </a:xfrm>
          <a:prstGeom prst="rect">
            <a:avLst/>
          </a:prstGeom>
        </p:spPr>
        <p:txBody>
          <a:bodyPr vert="horz" lIns="0"/>
          <a:lstStyle>
            <a:lvl1pPr>
              <a:buNone/>
              <a:defRPr sz="2000">
                <a:solidFill>
                  <a:srgbClr val="283433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  <p:sp>
        <p:nvSpPr>
          <p:cNvPr id="8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711201" y="5578935"/>
            <a:ext cx="2082800" cy="335643"/>
          </a:xfrm>
          <a:prstGeom prst="rect">
            <a:avLst/>
          </a:prstGeom>
          <a:effectLst/>
        </p:spPr>
        <p:txBody>
          <a:bodyPr vert="horz" lIns="0"/>
          <a:lstStyle>
            <a:lvl1pPr>
              <a:buNone/>
              <a:defRPr sz="1400" baseline="0">
                <a:solidFill>
                  <a:srgbClr val="B8821B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 smtClean="0"/>
              <a:t>Click to edit date</a:t>
            </a:r>
          </a:p>
        </p:txBody>
      </p:sp>
      <p:pic>
        <p:nvPicPr>
          <p:cNvPr id="6" name="Picture 5" descr="QR Code image of FAIi website http://www.fai.gov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00354" y="5524500"/>
            <a:ext cx="544285" cy="54428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633352" y="5606139"/>
            <a:ext cx="254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kern="1200" dirty="0">
                <a:solidFill>
                  <a:srgbClr val="283433"/>
                </a:solidFill>
                <a:latin typeface="Franklin Gothic Book"/>
                <a:ea typeface="+mn-ea"/>
                <a:cs typeface="Franklin Gothic Book"/>
              </a:rPr>
              <a:t>Donna M. Jenkins, </a:t>
            </a:r>
            <a:r>
              <a:rPr lang="en-US" sz="800" i="1" kern="1200" dirty="0">
                <a:solidFill>
                  <a:srgbClr val="283433"/>
                </a:solidFill>
                <a:latin typeface="Franklin Gothic Book"/>
                <a:ea typeface="+mn-ea"/>
                <a:cs typeface="Franklin Gothic Book"/>
              </a:rPr>
              <a:t>Director</a:t>
            </a:r>
          </a:p>
          <a:p>
            <a:pPr algn="r"/>
            <a:r>
              <a:rPr lang="en-US" sz="800" b="1" kern="1200" dirty="0">
                <a:solidFill>
                  <a:srgbClr val="283433"/>
                </a:solidFill>
                <a:latin typeface="Franklin Gothic Book"/>
                <a:ea typeface="+mn-ea"/>
                <a:cs typeface="Franklin Gothic Book"/>
              </a:rPr>
              <a:t>www.fai.gov</a:t>
            </a:r>
            <a:endParaRPr lang="en-US" sz="800" kern="1200" dirty="0">
              <a:solidFill>
                <a:srgbClr val="283433"/>
              </a:solidFill>
              <a:latin typeface="Franklin Gothic Book"/>
              <a:ea typeface="+mn-ea"/>
              <a:cs typeface="Franklin Gothic Book"/>
            </a:endParaRPr>
          </a:p>
          <a:p>
            <a:pPr algn="r"/>
            <a:endParaRPr lang="en-US" sz="800" dirty="0">
              <a:solidFill>
                <a:srgbClr val="283433"/>
              </a:solidFill>
              <a:latin typeface="Franklin Gothic Book"/>
              <a:cs typeface="Franklin Gothic Book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2" hasCustomPrompt="1"/>
          </p:nvPr>
        </p:nvSpPr>
        <p:spPr>
          <a:xfrm>
            <a:off x="711200" y="5253038"/>
            <a:ext cx="3597275" cy="334960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1400" baseline="0">
                <a:solidFill>
                  <a:srgbClr val="283433"/>
                </a:solidFill>
                <a:latin typeface="Franklin Gothic Demi"/>
                <a:cs typeface="Franklin Gothic Demi"/>
              </a:defRPr>
            </a:lvl1pPr>
          </a:lstStyle>
          <a:p>
            <a:pPr lvl="0"/>
            <a:r>
              <a:rPr lang="en-US"/>
              <a:t>Click to Add presenter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 banner with FAI Seal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7200" y="1051560"/>
            <a:ext cx="7589157" cy="747660"/>
          </a:xfrm>
          <a:prstGeom prst="rect">
            <a:avLst/>
          </a:prstGeom>
        </p:spPr>
        <p:txBody>
          <a:bodyPr vert="horz"/>
          <a:lstStyle>
            <a:lvl1pPr algn="l">
              <a:lnSpc>
                <a:spcPts val="4000"/>
              </a:lnSpc>
              <a:defRPr sz="3600">
                <a:solidFill>
                  <a:srgbClr val="8D8F84"/>
                </a:solidFill>
                <a:latin typeface="Cambria"/>
                <a:cs typeface="Cambri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457200" y="1986471"/>
            <a:ext cx="7988300" cy="3446463"/>
          </a:xfrm>
          <a:prstGeom prst="rect">
            <a:avLst/>
          </a:prstGeom>
        </p:spPr>
        <p:txBody>
          <a:bodyPr vert="horz"/>
          <a:lstStyle>
            <a:lvl1pPr marL="227013" indent="-227013">
              <a:buClr>
                <a:srgbClr val="F6BC1C"/>
              </a:buClr>
              <a:buSzPct val="75000"/>
              <a:buFont typeface="Courier New"/>
              <a:buChar char="o"/>
              <a:defRPr sz="240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lide banner with FAI Seal, and FAI Seal as slide watermark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1052285"/>
            <a:ext cx="5562599" cy="1206501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600">
                <a:solidFill>
                  <a:srgbClr val="8D8F84"/>
                </a:solidFill>
                <a:latin typeface="Cambria"/>
                <a:cs typeface="Cambri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3160"/>
            <a:ext cx="8229600" cy="3722234"/>
          </a:xfrm>
          <a:prstGeom prst="rect">
            <a:avLst/>
          </a:prstGeom>
        </p:spPr>
        <p:txBody>
          <a:bodyPr/>
          <a:lstStyle>
            <a:lvl1pPr marL="227013" indent="-227013">
              <a:buClr>
                <a:srgbClr val="F6BC1C"/>
              </a:buClr>
              <a:buSzPct val="75000"/>
              <a:buFont typeface="Courier New"/>
              <a:buChar char="o"/>
              <a:defRPr sz="2400">
                <a:latin typeface="Franklin Gothic Book"/>
                <a:cs typeface="Franklin Gothic Book"/>
              </a:defRPr>
            </a:lvl1pPr>
            <a:lvl2pPr marL="454025" indent="-231775">
              <a:buClr>
                <a:srgbClr val="FBCC19"/>
              </a:buClr>
              <a:buFont typeface="Arial"/>
              <a:buChar char="•"/>
              <a:defRPr sz="1800">
                <a:latin typeface="Franklin Gothic Book"/>
                <a:cs typeface="Franklin Gothic Book"/>
              </a:defRPr>
            </a:lvl2pPr>
            <a:lvl3pPr marL="688975" indent="-228600">
              <a:buClr>
                <a:srgbClr val="F6BC1C"/>
              </a:buClr>
              <a:buFont typeface="Arial"/>
              <a:buChar char="•"/>
              <a:defRPr sz="1800">
                <a:latin typeface="Franklin Gothic Book"/>
                <a:cs typeface="Franklin Gothic Book"/>
              </a:defRPr>
            </a:lvl3pPr>
            <a:lvl4pPr marL="915988" indent="-225425">
              <a:buClr>
                <a:srgbClr val="F6BC1C"/>
              </a:buClr>
              <a:buFont typeface="Arial"/>
              <a:buChar char="•"/>
              <a:tabLst/>
              <a:defRPr sz="1800">
                <a:latin typeface="Franklin Gothic Book"/>
                <a:cs typeface="Franklin Gothic Book"/>
              </a:defRPr>
            </a:lvl4pPr>
            <a:lvl5pPr marL="1141413" indent="-228600" defTabSz="455613">
              <a:buClr>
                <a:srgbClr val="F6BC1C"/>
              </a:buClr>
              <a:buFont typeface="Arial"/>
              <a:buChar char="•"/>
              <a:defRPr sz="1800"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9644" y="6383563"/>
            <a:ext cx="350156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283433"/>
                </a:solidFill>
                <a:latin typeface="Franklin Gothic Book"/>
                <a:cs typeface="Franklin Gothic Book"/>
              </a:defRPr>
            </a:lvl1pPr>
          </a:lstStyle>
          <a:p>
            <a:fld id="{43A0B55B-C253-734E-AC3A-B1468D3932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lide banner with FAI Seal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1052285"/>
            <a:ext cx="5562599" cy="1206501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600">
                <a:solidFill>
                  <a:srgbClr val="8D8F84"/>
                </a:solidFill>
                <a:latin typeface="Cambria"/>
                <a:cs typeface="Cambri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3160"/>
            <a:ext cx="8229600" cy="3722234"/>
          </a:xfrm>
          <a:prstGeom prst="rect">
            <a:avLst/>
          </a:prstGeom>
        </p:spPr>
        <p:txBody>
          <a:bodyPr/>
          <a:lstStyle>
            <a:lvl1pPr marL="227013" indent="-227013">
              <a:buClr>
                <a:srgbClr val="F6BC1C"/>
              </a:buClr>
              <a:buSzPct val="75000"/>
              <a:buFont typeface="Courier New"/>
              <a:buChar char="o"/>
              <a:defRPr sz="2400">
                <a:latin typeface="Franklin Gothic Book"/>
                <a:cs typeface="Franklin Gothic Book"/>
              </a:defRPr>
            </a:lvl1pPr>
            <a:lvl2pPr marL="454025" indent="-231775">
              <a:buClr>
                <a:srgbClr val="FBCC19"/>
              </a:buClr>
              <a:buFont typeface="Arial"/>
              <a:buChar char="•"/>
              <a:defRPr sz="1800">
                <a:latin typeface="Franklin Gothic Book"/>
                <a:cs typeface="Franklin Gothic Book"/>
              </a:defRPr>
            </a:lvl2pPr>
            <a:lvl3pPr marL="688975" indent="-228600">
              <a:buClr>
                <a:srgbClr val="F6BC1C"/>
              </a:buClr>
              <a:buFont typeface="Arial"/>
              <a:buChar char="•"/>
              <a:defRPr sz="1800">
                <a:latin typeface="Franklin Gothic Book"/>
                <a:cs typeface="Franklin Gothic Book"/>
              </a:defRPr>
            </a:lvl3pPr>
            <a:lvl4pPr marL="915988" indent="-225425">
              <a:buClr>
                <a:srgbClr val="F6BC1C"/>
              </a:buClr>
              <a:buFont typeface="Arial"/>
              <a:buChar char="•"/>
              <a:tabLst/>
              <a:defRPr sz="1800">
                <a:latin typeface="Franklin Gothic Book"/>
                <a:cs typeface="Franklin Gothic Book"/>
              </a:defRPr>
            </a:lvl4pPr>
            <a:lvl5pPr marL="1141413" indent="-228600" defTabSz="455613">
              <a:buClr>
                <a:srgbClr val="F6BC1C"/>
              </a:buClr>
              <a:buFont typeface="Arial"/>
              <a:buChar char="•"/>
              <a:defRPr sz="1800"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29644" y="6383563"/>
            <a:ext cx="350156" cy="365125"/>
          </a:xfrm>
          <a:prstGeom prst="rect">
            <a:avLst/>
          </a:prstGeom>
        </p:spPr>
        <p:txBody>
          <a:bodyPr anchor="b"/>
          <a:lstStyle>
            <a:lvl1pPr algn="ctr">
              <a:defRPr sz="1000">
                <a:solidFill>
                  <a:srgbClr val="283433"/>
                </a:solidFill>
                <a:latin typeface="Franklin Gothic Book"/>
                <a:cs typeface="Franklin Gothic Book"/>
              </a:defRPr>
            </a:lvl1pPr>
          </a:lstStyle>
          <a:p>
            <a:fld id="{43A0B55B-C253-734E-AC3A-B1468D3932F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 banner with FAI Seal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1052285"/>
            <a:ext cx="5562599" cy="1206501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600">
                <a:solidFill>
                  <a:srgbClr val="8D8F84"/>
                </a:solidFill>
                <a:latin typeface="Cambria"/>
                <a:cs typeface="Cambri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0"/>
          </p:nvPr>
        </p:nvSpPr>
        <p:spPr>
          <a:xfrm>
            <a:off x="457200" y="2566988"/>
            <a:ext cx="8215313" cy="3819525"/>
          </a:xfrm>
          <a:prstGeom prst="rect">
            <a:avLst/>
          </a:prstGeom>
        </p:spPr>
        <p:txBody>
          <a:bodyPr vert="horz"/>
          <a:lstStyle>
            <a:lvl1pPr>
              <a:buNone/>
              <a:defRPr sz="1600">
                <a:solidFill>
                  <a:srgbClr val="283433"/>
                </a:solidFill>
                <a:latin typeface="Franklin Gothic Book"/>
                <a:cs typeface="Franklin Gothic Book"/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  <p:sldLayoutId id="2147483653" r:id="rId4"/>
    <p:sldLayoutId id="2147483652" r:id="rId5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Ramrakha.staci@epa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>
          <a:xfrm>
            <a:off x="711200" y="3603009"/>
            <a:ext cx="7534729" cy="1141352"/>
          </a:xfrm>
        </p:spPr>
        <p:txBody>
          <a:bodyPr/>
          <a:lstStyle/>
          <a:p>
            <a:r>
              <a:rPr lang="en-US" sz="3200" baseline="0" dirty="0" smtClean="0">
                <a:solidFill>
                  <a:schemeClr val="tx1"/>
                </a:solidFill>
              </a:rPr>
              <a:t>EPA Best Practices for Improving Contractor Past Performance Evaluations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4" name="Content Placeholder 33"/>
          <p:cNvSpPr>
            <a:spLocks noGrp="1"/>
          </p:cNvSpPr>
          <p:nvPr>
            <p:ph sz="quarter" idx="11"/>
          </p:nvPr>
        </p:nvSpPr>
        <p:spPr>
          <a:xfrm>
            <a:off x="711201" y="5923128"/>
            <a:ext cx="2195772" cy="32754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2014, June 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711201" y="4844954"/>
            <a:ext cx="3874448" cy="968992"/>
          </a:xfrm>
        </p:spPr>
        <p:txBody>
          <a:bodyPr/>
          <a:lstStyle/>
          <a:p>
            <a:r>
              <a:rPr lang="en-US" sz="1600" dirty="0">
                <a:solidFill>
                  <a:schemeClr val="tx1"/>
                </a:solidFill>
              </a:rPr>
              <a:t>Presented by </a:t>
            </a:r>
            <a:r>
              <a:rPr lang="en-US" sz="1600" dirty="0" smtClean="0">
                <a:solidFill>
                  <a:schemeClr val="tx1"/>
                </a:solidFill>
              </a:rPr>
              <a:t>John R. Bashista, Director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Office of Acquisition Management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Environmental Protection Agency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B55B-C253-734E-AC3A-B1468D3932F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514900"/>
            <a:ext cx="7589157" cy="1255595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EPA Best Practices 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2586251"/>
            <a:ext cx="7988300" cy="2389483"/>
          </a:xfrm>
          <a:prstGeom prst="rect">
            <a:avLst/>
          </a:prstGeom>
        </p:spPr>
        <p:txBody>
          <a:bodyPr/>
          <a:lstStyle/>
          <a:p>
            <a:pPr>
              <a:buSzPct val="75000"/>
              <a:buFont typeface="Wingdings" panose="05000000000000000000" pitchFamily="2" charset="2"/>
              <a:buChar char="Ø"/>
            </a:pPr>
            <a:r>
              <a:rPr lang="en-US" dirty="0" smtClean="0">
                <a:latin typeface="Franklin Gothic Book"/>
                <a:cs typeface="Franklin Gothic Book"/>
              </a:rPr>
              <a:t>Ensure Timely Reporting</a:t>
            </a:r>
          </a:p>
          <a:p>
            <a:pPr>
              <a:buSzPct val="75000"/>
              <a:buFont typeface="Wingdings" panose="05000000000000000000" pitchFamily="2" charset="2"/>
              <a:buChar char="Ø"/>
            </a:pPr>
            <a:endParaRPr lang="en-US" dirty="0">
              <a:latin typeface="Franklin Gothic Book"/>
              <a:cs typeface="Franklin Gothic Book"/>
            </a:endParaRPr>
          </a:p>
          <a:p>
            <a:pPr>
              <a:buSzPct val="75000"/>
              <a:buFont typeface="Wingdings" panose="05000000000000000000" pitchFamily="2" charset="2"/>
              <a:buChar char="Ø"/>
            </a:pPr>
            <a:r>
              <a:rPr lang="en-US" dirty="0" smtClean="0">
                <a:latin typeface="Franklin Gothic Book"/>
                <a:cs typeface="Franklin Gothic Book"/>
              </a:rPr>
              <a:t>Ensure Quality, Useful Information</a:t>
            </a:r>
          </a:p>
          <a:p>
            <a:pPr marL="227013" indent="-227013">
              <a:buSzPct val="75000"/>
              <a:buFont typeface="Courier New"/>
              <a:buChar char="o"/>
            </a:pPr>
            <a:endParaRPr lang="en-US" dirty="0">
              <a:latin typeface="Franklin Gothic Book"/>
              <a:cs typeface="Franklin Gothic Book"/>
            </a:endParaRPr>
          </a:p>
          <a:p>
            <a:pPr marL="227013" indent="-227013">
              <a:buSzPct val="75000"/>
              <a:buFont typeface="Courier New"/>
              <a:buChar char="o"/>
            </a:pPr>
            <a:endParaRPr lang="en-US" sz="2000" dirty="0">
              <a:latin typeface="Franklin Gothic Book"/>
              <a:cs typeface="Franklin Gothic Book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30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67059"/>
            <a:ext cx="5562599" cy="1206501"/>
          </a:xfr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EPA Past Performance Compliance Percentages</a:t>
            </a:r>
            <a:endParaRPr lang="en-US" sz="4000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Placeholder 8"/>
          <p:cNvGraphicFramePr>
            <a:graphicFrameLocks noGrp="1"/>
          </p:cNvGraphicFramePr>
          <p:nvPr>
            <p:ph type="tbl" sz="quarter" idx="10"/>
            <p:extLst>
              <p:ext uri="{D42A27DB-BD31-4B8C-83A1-F6EECF244321}">
                <p14:modId xmlns:p14="http://schemas.microsoft.com/office/powerpoint/2010/main" val="3915015919"/>
              </p:ext>
            </p:extLst>
          </p:nvPr>
        </p:nvGraphicFramePr>
        <p:xfrm>
          <a:off x="457200" y="2566988"/>
          <a:ext cx="821531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8438"/>
                <a:gridCol w="2738438"/>
                <a:gridCol w="2738438"/>
              </a:tblGrid>
              <a:tr h="3804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0" cap="none" dirty="0" smtClean="0">
                          <a:solidFill>
                            <a:srgbClr val="283433"/>
                          </a:solidFill>
                          <a:latin typeface="Franklin Gothic Demi"/>
                          <a:cs typeface="Franklin Gothic Demi"/>
                        </a:rPr>
                        <a:t>October</a:t>
                      </a:r>
                      <a:r>
                        <a:rPr lang="en-US" sz="4000" b="0" cap="none" baseline="0" dirty="0" smtClean="0">
                          <a:solidFill>
                            <a:srgbClr val="283433"/>
                          </a:solidFill>
                          <a:latin typeface="Franklin Gothic Demi"/>
                          <a:cs typeface="Franklin Gothic Demi"/>
                        </a:rPr>
                        <a:t> 2012</a:t>
                      </a:r>
                      <a:endParaRPr lang="en-US" sz="4000" b="0" cap="none" dirty="0" smtClean="0">
                        <a:solidFill>
                          <a:srgbClr val="283433"/>
                        </a:solidFill>
                        <a:latin typeface="Franklin Gothic Demi"/>
                        <a:cs typeface="Franklin Gothic Demi"/>
                      </a:endParaRPr>
                    </a:p>
                  </a:txBody>
                  <a:tcPr marT="0" marB="0" anchor="ctr"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CC19"/>
                        </a:gs>
                        <a:gs pos="100000">
                          <a:srgbClr val="F6BC1C"/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0" cap="none" dirty="0" smtClean="0">
                          <a:solidFill>
                            <a:srgbClr val="283433"/>
                          </a:solidFill>
                          <a:latin typeface="Franklin Gothic Demi"/>
                          <a:cs typeface="Franklin Gothic Demi"/>
                        </a:rPr>
                        <a:t>October 2013</a:t>
                      </a:r>
                      <a:endParaRPr lang="en-US" sz="4000" b="0" cap="none" dirty="0">
                        <a:solidFill>
                          <a:srgbClr val="283433"/>
                        </a:solidFill>
                        <a:latin typeface="Franklin Gothic Demi"/>
                        <a:cs typeface="Franklin Gothic Demi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CC19"/>
                        </a:gs>
                        <a:gs pos="100000">
                          <a:srgbClr val="F6BC1C"/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0" cap="none" dirty="0" smtClean="0">
                          <a:solidFill>
                            <a:srgbClr val="283433"/>
                          </a:solidFill>
                          <a:latin typeface="Franklin Gothic Demi"/>
                          <a:cs typeface="Franklin Gothic Demi"/>
                        </a:rPr>
                        <a:t>Present</a:t>
                      </a:r>
                      <a:endParaRPr lang="en-US" sz="4000" b="0" cap="none" dirty="0">
                        <a:solidFill>
                          <a:srgbClr val="283433"/>
                        </a:solidFill>
                        <a:latin typeface="Franklin Gothic Demi"/>
                        <a:cs typeface="Franklin Gothic Demi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CC19"/>
                        </a:gs>
                        <a:gs pos="100000">
                          <a:srgbClr val="F6BC1C"/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80485"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Franklin Gothic Book"/>
                          <a:cs typeface="Franklin Gothic Book"/>
                        </a:rPr>
                        <a:t>35%</a:t>
                      </a:r>
                      <a:endParaRPr lang="en-US" sz="4000" dirty="0">
                        <a:latin typeface="Franklin Gothic Book"/>
                        <a:cs typeface="Franklin Gothic Book"/>
                      </a:endParaRPr>
                    </a:p>
                  </a:txBody>
                  <a:tcPr marT="0" marB="0" anchor="ctr"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2F2F2"/>
                        </a:gs>
                        <a:gs pos="100000">
                          <a:schemeClr val="bg1">
                            <a:lumMod val="85000"/>
                            <a:alpha val="9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latin typeface="Franklin Gothic Book"/>
                          <a:cs typeface="Franklin Gothic Book"/>
                        </a:rPr>
                        <a:t>63%</a:t>
                      </a:r>
                      <a:endParaRPr lang="en-US" sz="4000" dirty="0">
                        <a:latin typeface="Franklin Gothic Book"/>
                        <a:cs typeface="Franklin Gothic Book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2F2F2"/>
                        </a:gs>
                        <a:gs pos="100000">
                          <a:schemeClr val="bg1">
                            <a:lumMod val="85000"/>
                            <a:alpha val="9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 smtClean="0">
                          <a:latin typeface="Franklin Gothic Book"/>
                          <a:cs typeface="Franklin Gothic Book"/>
                        </a:rPr>
                        <a:t>71%</a:t>
                      </a:r>
                      <a:endParaRPr lang="en-US" sz="4000" dirty="0">
                        <a:latin typeface="Franklin Gothic Book"/>
                        <a:cs typeface="Franklin Gothic Book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2F2F2"/>
                        </a:gs>
                        <a:gs pos="100000">
                          <a:schemeClr val="bg1">
                            <a:lumMod val="85000"/>
                            <a:alpha val="9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20" name="Slide Number Placeholder 7"/>
          <p:cNvSpPr txBox="1">
            <a:spLocks/>
          </p:cNvSpPr>
          <p:nvPr/>
        </p:nvSpPr>
        <p:spPr>
          <a:xfrm>
            <a:off x="8629644" y="6383563"/>
            <a:ext cx="350156" cy="365125"/>
          </a:xfrm>
          <a:prstGeom prst="rect">
            <a:avLst/>
          </a:prstGeom>
        </p:spPr>
        <p:txBody>
          <a:bodyPr anchor="b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A0B55B-C253-734E-AC3A-B1468D3932F3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Franklin Gothic Book"/>
              <a:ea typeface="+mn-ea"/>
              <a:cs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B55B-C253-734E-AC3A-B1468D3932F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286344"/>
            <a:ext cx="7589157" cy="677228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EPA Management Strategies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72955" y="2237380"/>
            <a:ext cx="8706845" cy="4237500"/>
          </a:xfrm>
          <a:prstGeom prst="rect">
            <a:avLst/>
          </a:prstGeom>
        </p:spPr>
        <p:txBody>
          <a:bodyPr/>
          <a:lstStyle/>
          <a:p>
            <a:pPr>
              <a:buSzPct val="75000"/>
              <a:buFont typeface="Wingdings" panose="05000000000000000000" pitchFamily="2" charset="2"/>
              <a:buChar char="Ø"/>
            </a:pPr>
            <a:r>
              <a:rPr lang="en-US" dirty="0" smtClean="0">
                <a:latin typeface="Franklin Gothic Book"/>
                <a:cs typeface="Franklin Gothic Book"/>
              </a:rPr>
              <a:t>High Level Management Oversight</a:t>
            </a:r>
          </a:p>
          <a:p>
            <a:pPr lvl="1">
              <a:buSzPct val="75000"/>
              <a:buFont typeface="Wingdings" panose="05000000000000000000" pitchFamily="2" charset="2"/>
              <a:buChar char="ü"/>
            </a:pPr>
            <a:r>
              <a:rPr lang="en-US" dirty="0" smtClean="0">
                <a:latin typeface="Franklin Gothic Book"/>
                <a:cs typeface="Franklin Gothic Book"/>
              </a:rPr>
              <a:t>Senior Procurement Executive Actively Engaged</a:t>
            </a:r>
          </a:p>
          <a:p>
            <a:pPr lvl="1">
              <a:buSzPct val="75000"/>
              <a:buFont typeface="Wingdings" panose="05000000000000000000" pitchFamily="2" charset="2"/>
              <a:buChar char="ü"/>
            </a:pPr>
            <a:r>
              <a:rPr lang="en-US" dirty="0" smtClean="0">
                <a:latin typeface="Franklin Gothic Book"/>
                <a:cs typeface="Franklin Gothic Book"/>
              </a:rPr>
              <a:t>Orientation of Senior Agency Program Managers</a:t>
            </a:r>
          </a:p>
          <a:p>
            <a:pPr lvl="1">
              <a:buSzPct val="75000"/>
              <a:buFont typeface="Wingdings" panose="05000000000000000000" pitchFamily="2" charset="2"/>
              <a:buChar char="ü"/>
            </a:pPr>
            <a:r>
              <a:rPr lang="en-US" dirty="0" smtClean="0">
                <a:latin typeface="Franklin Gothic Book"/>
                <a:cs typeface="Franklin Gothic Book"/>
              </a:rPr>
              <a:t>Dedicated Senior 1102 Manages Overall Program</a:t>
            </a:r>
          </a:p>
          <a:p>
            <a:pPr lvl="1">
              <a:buSzPct val="75000"/>
              <a:buFont typeface="Wingdings" panose="05000000000000000000" pitchFamily="2" charset="2"/>
              <a:buChar char="ü"/>
            </a:pPr>
            <a:r>
              <a:rPr lang="en-US" dirty="0" smtClean="0">
                <a:latin typeface="Franklin Gothic Book"/>
                <a:cs typeface="Franklin Gothic Book"/>
              </a:rPr>
              <a:t>Integrated Performance Management</a:t>
            </a:r>
          </a:p>
          <a:p>
            <a:pPr lvl="1">
              <a:buSzPct val="75000"/>
              <a:buFont typeface="Wingdings" panose="05000000000000000000" pitchFamily="2" charset="2"/>
              <a:buChar char="Ø"/>
            </a:pPr>
            <a:endParaRPr lang="en-US" dirty="0" smtClean="0">
              <a:latin typeface="Franklin Gothic Book"/>
              <a:cs typeface="Franklin Gothic Book"/>
            </a:endParaRPr>
          </a:p>
          <a:p>
            <a:pPr>
              <a:buSzPct val="75000"/>
              <a:buFont typeface="Wingdings" panose="05000000000000000000" pitchFamily="2" charset="2"/>
              <a:buChar char="Ø"/>
            </a:pPr>
            <a:r>
              <a:rPr lang="en-US" dirty="0" smtClean="0">
                <a:latin typeface="Franklin Gothic Book"/>
                <a:cs typeface="Franklin Gothic Book"/>
              </a:rPr>
              <a:t>EPA Agency-wide Policy</a:t>
            </a:r>
          </a:p>
          <a:p>
            <a:pPr lvl="1">
              <a:buSzPct val="75000"/>
              <a:buFont typeface="Wingdings" panose="05000000000000000000" pitchFamily="2" charset="2"/>
              <a:buChar char="ü"/>
            </a:pPr>
            <a:r>
              <a:rPr lang="en-US" dirty="0" smtClean="0">
                <a:latin typeface="Franklin Gothic Book"/>
                <a:cs typeface="Franklin Gothic Book"/>
              </a:rPr>
              <a:t>Defines Roles, Responsibilities &amp; Accountability</a:t>
            </a:r>
            <a:endParaRPr lang="en-US" dirty="0">
              <a:latin typeface="Franklin Gothic Book"/>
              <a:cs typeface="Franklin Gothic Book"/>
            </a:endParaRPr>
          </a:p>
          <a:p>
            <a:pPr marL="0" indent="0">
              <a:buSzPct val="75000"/>
              <a:buNone/>
            </a:pPr>
            <a:endParaRPr lang="en-US" dirty="0">
              <a:latin typeface="Franklin Gothic Book"/>
              <a:cs typeface="Franklin Gothic Book"/>
            </a:endParaRPr>
          </a:p>
          <a:p>
            <a:pPr marL="0" indent="0">
              <a:buSzPct val="75000"/>
              <a:buNone/>
            </a:pPr>
            <a:endParaRPr lang="en-US" dirty="0" smtClean="0">
              <a:latin typeface="Franklin Gothic Book"/>
              <a:cs typeface="Franklin Gothic Book"/>
            </a:endParaRPr>
          </a:p>
          <a:p>
            <a:pPr marL="0" indent="0">
              <a:buSzPct val="75000"/>
              <a:buNone/>
            </a:pPr>
            <a:endParaRPr lang="en-US" dirty="0">
              <a:latin typeface="Franklin Gothic Book"/>
              <a:cs typeface="Franklin Gothic Book"/>
            </a:endParaRPr>
          </a:p>
          <a:p>
            <a:pPr marL="227013" indent="-227013">
              <a:buSzPct val="75000"/>
              <a:buFont typeface="Courier New"/>
              <a:buChar char="o"/>
            </a:pPr>
            <a:endParaRPr lang="en-US" sz="2000" dirty="0">
              <a:latin typeface="Franklin Gothic Book"/>
              <a:cs typeface="Franklin Gothic Book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80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B55B-C253-734E-AC3A-B1468D3932F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051560"/>
            <a:ext cx="7589157" cy="1132082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EPA Strategies for Timely Reporting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14325" y="2320119"/>
            <a:ext cx="8429625" cy="4063444"/>
          </a:xfrm>
          <a:prstGeom prst="rect">
            <a:avLst/>
          </a:prstGeom>
        </p:spPr>
        <p:txBody>
          <a:bodyPr/>
          <a:lstStyle/>
          <a:p>
            <a:pPr>
              <a:buSzPct val="75000"/>
              <a:buFont typeface="Wingdings" panose="05000000000000000000" pitchFamily="2" charset="2"/>
              <a:buChar char="Ø"/>
            </a:pPr>
            <a:r>
              <a:rPr lang="en-US" dirty="0" smtClean="0">
                <a:latin typeface="Franklin Gothic Book"/>
                <a:cs typeface="Franklin Gothic Book"/>
              </a:rPr>
              <a:t>Continuous Monitoring, Oversight &amp; Training to include:</a:t>
            </a:r>
          </a:p>
          <a:p>
            <a:pPr lvl="1">
              <a:buSzPct val="75000"/>
              <a:buFont typeface="Wingdings" panose="05000000000000000000" pitchFamily="2" charset="2"/>
              <a:buChar char="ü"/>
            </a:pPr>
            <a:r>
              <a:rPr lang="en-US" dirty="0" smtClean="0">
                <a:latin typeface="Franklin Gothic Book"/>
                <a:cs typeface="Franklin Gothic Book"/>
              </a:rPr>
              <a:t>Quarterly Focal Point Meetings</a:t>
            </a:r>
          </a:p>
          <a:p>
            <a:pPr lvl="1">
              <a:buSzPct val="75000"/>
              <a:buFont typeface="Wingdings" panose="05000000000000000000" pitchFamily="2" charset="2"/>
              <a:buChar char="ü"/>
            </a:pPr>
            <a:r>
              <a:rPr lang="en-US" dirty="0" smtClean="0">
                <a:latin typeface="Franklin Gothic Book"/>
                <a:cs typeface="Franklin Gothic Book"/>
              </a:rPr>
              <a:t>In-House Technical Assistance &amp; Training</a:t>
            </a:r>
          </a:p>
          <a:p>
            <a:pPr lvl="1">
              <a:buSzPct val="75000"/>
              <a:buFont typeface="Wingdings" panose="05000000000000000000" pitchFamily="2" charset="2"/>
              <a:buChar char="ü"/>
            </a:pPr>
            <a:r>
              <a:rPr lang="en-US" dirty="0" smtClean="0">
                <a:latin typeface="Franklin Gothic Book"/>
                <a:cs typeface="Franklin Gothic Book"/>
              </a:rPr>
              <a:t>Monthly Compliance Monitoring/Reporting</a:t>
            </a:r>
            <a:endParaRPr lang="en-US" dirty="0">
              <a:latin typeface="Franklin Gothic Book"/>
              <a:cs typeface="Franklin Gothic Book"/>
            </a:endParaRPr>
          </a:p>
          <a:p>
            <a:pPr lvl="1">
              <a:buSzPct val="75000"/>
              <a:buFont typeface="Wingdings" panose="05000000000000000000" pitchFamily="2" charset="2"/>
              <a:buChar char="ü"/>
            </a:pPr>
            <a:r>
              <a:rPr lang="en-US" dirty="0" smtClean="0">
                <a:latin typeface="Franklin Gothic Book"/>
                <a:cs typeface="Franklin Gothic Book"/>
              </a:rPr>
              <a:t>One-on-One Engagement with Low </a:t>
            </a:r>
            <a:r>
              <a:rPr lang="en-US" dirty="0">
                <a:latin typeface="Franklin Gothic Book"/>
                <a:cs typeface="Franklin Gothic Book"/>
              </a:rPr>
              <a:t>Performing </a:t>
            </a:r>
            <a:r>
              <a:rPr lang="en-US" dirty="0" smtClean="0">
                <a:latin typeface="Franklin Gothic Book"/>
                <a:cs typeface="Franklin Gothic Book"/>
              </a:rPr>
              <a:t>Offices</a:t>
            </a:r>
          </a:p>
          <a:p>
            <a:pPr lvl="1">
              <a:buSzPct val="75000"/>
              <a:buFont typeface="Wingdings" panose="05000000000000000000" pitchFamily="2" charset="2"/>
              <a:buChar char="ü"/>
            </a:pPr>
            <a:r>
              <a:rPr lang="en-US" dirty="0" smtClean="0">
                <a:latin typeface="Franklin Gothic Book"/>
                <a:cs typeface="Franklin Gothic Book"/>
              </a:rPr>
              <a:t>Sharing of best management practices</a:t>
            </a:r>
            <a:endParaRPr lang="en-US" dirty="0">
              <a:latin typeface="Franklin Gothic Book"/>
              <a:cs typeface="Franklin Gothic Book"/>
            </a:endParaRPr>
          </a:p>
          <a:p>
            <a:pPr>
              <a:buSzPct val="75000"/>
              <a:buFont typeface="Wingdings" panose="05000000000000000000" pitchFamily="2" charset="2"/>
              <a:buChar char="Ø"/>
            </a:pPr>
            <a:endParaRPr lang="en-US" dirty="0" smtClean="0">
              <a:latin typeface="Franklin Gothic Book"/>
              <a:cs typeface="Franklin Gothic Book"/>
            </a:endParaRPr>
          </a:p>
          <a:p>
            <a:pPr marL="0" indent="0">
              <a:buSzPct val="75000"/>
              <a:buNone/>
            </a:pPr>
            <a:endParaRPr lang="en-US" dirty="0">
              <a:latin typeface="Franklin Gothic Book"/>
              <a:cs typeface="Franklin Gothic Book"/>
            </a:endParaRPr>
          </a:p>
          <a:p>
            <a:pPr marL="227013" indent="-227013">
              <a:buSzPct val="75000"/>
              <a:buFont typeface="Courier New"/>
              <a:buChar char="o"/>
            </a:pPr>
            <a:endParaRPr lang="en-US" sz="2000" dirty="0">
              <a:latin typeface="Franklin Gothic Book"/>
              <a:cs typeface="Franklin Gothic Book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9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67059"/>
            <a:ext cx="6503158" cy="2058028"/>
          </a:xfr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Percentage of EPA Contractor Past Performance Evaluations that Contain Quality Data</a:t>
            </a:r>
            <a:endParaRPr lang="en-US" sz="4000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Placeholder 8"/>
          <p:cNvGraphicFramePr>
            <a:graphicFrameLocks noGrp="1"/>
          </p:cNvGraphicFramePr>
          <p:nvPr>
            <p:ph type="tbl" sz="quarter" idx="10"/>
            <p:extLst>
              <p:ext uri="{D42A27DB-BD31-4B8C-83A1-F6EECF244321}">
                <p14:modId xmlns:p14="http://schemas.microsoft.com/office/powerpoint/2010/main" val="1929043266"/>
              </p:ext>
            </p:extLst>
          </p:nvPr>
        </p:nvGraphicFramePr>
        <p:xfrm>
          <a:off x="1378424" y="3193575"/>
          <a:ext cx="6305266" cy="2590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2633"/>
                <a:gridCol w="3152633"/>
              </a:tblGrid>
              <a:tr h="1829914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0" cap="none" dirty="0" smtClean="0">
                          <a:solidFill>
                            <a:srgbClr val="283433"/>
                          </a:solidFill>
                          <a:latin typeface="Franklin Gothic Demi"/>
                          <a:cs typeface="Franklin Gothic Demi"/>
                        </a:rPr>
                        <a:t>September</a:t>
                      </a:r>
                      <a:r>
                        <a:rPr lang="en-US" sz="4000" b="0" cap="none" baseline="0" dirty="0" smtClean="0">
                          <a:solidFill>
                            <a:srgbClr val="283433"/>
                          </a:solidFill>
                          <a:latin typeface="Franklin Gothic Demi"/>
                          <a:cs typeface="Franklin Gothic Demi"/>
                        </a:rPr>
                        <a:t> 2013</a:t>
                      </a:r>
                      <a:endParaRPr lang="en-US" sz="4000" b="0" cap="none" dirty="0" smtClean="0">
                        <a:solidFill>
                          <a:srgbClr val="283433"/>
                        </a:solidFill>
                        <a:latin typeface="Franklin Gothic Demi"/>
                        <a:cs typeface="Franklin Gothic Demi"/>
                      </a:endParaRPr>
                    </a:p>
                  </a:txBody>
                  <a:tcPr marT="0" marB="0" anchor="ctr"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CC19"/>
                        </a:gs>
                        <a:gs pos="100000">
                          <a:srgbClr val="F6BC1C"/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0" cap="none" dirty="0" smtClean="0">
                          <a:solidFill>
                            <a:srgbClr val="283433"/>
                          </a:solidFill>
                          <a:latin typeface="Franklin Gothic Demi"/>
                          <a:cs typeface="Franklin Gothic Demi"/>
                        </a:rPr>
                        <a:t>Goal September 2014</a:t>
                      </a:r>
                      <a:endParaRPr lang="en-US" sz="4000" b="0" cap="none" dirty="0">
                        <a:solidFill>
                          <a:srgbClr val="283433"/>
                        </a:solidFill>
                        <a:latin typeface="Franklin Gothic Demi"/>
                        <a:cs typeface="Franklin Gothic Demi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BCC19"/>
                        </a:gs>
                        <a:gs pos="100000">
                          <a:srgbClr val="F6BC1C"/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760187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Franklin Gothic Book"/>
                          <a:cs typeface="Franklin Gothic Book"/>
                        </a:rPr>
                        <a:t>78%</a:t>
                      </a:r>
                      <a:endParaRPr lang="en-US" sz="4000" dirty="0">
                        <a:latin typeface="Franklin Gothic Book"/>
                        <a:cs typeface="Franklin Gothic Book"/>
                      </a:endParaRPr>
                    </a:p>
                  </a:txBody>
                  <a:tcPr marT="0" marB="0" anchor="ctr">
                    <a:lnL w="63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2F2F2"/>
                        </a:gs>
                        <a:gs pos="100000">
                          <a:schemeClr val="bg1">
                            <a:lumMod val="85000"/>
                            <a:alpha val="9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 smtClean="0">
                          <a:latin typeface="Franklin Gothic Book"/>
                          <a:cs typeface="Franklin Gothic Book"/>
                        </a:rPr>
                        <a:t>100%</a:t>
                      </a:r>
                      <a:endParaRPr lang="en-US" sz="4000" dirty="0">
                        <a:latin typeface="Franklin Gothic Book"/>
                        <a:cs typeface="Franklin Gothic Book"/>
                      </a:endParaRPr>
                    </a:p>
                  </a:txBody>
                  <a:tcPr marT="0" marB="0" anchor="ctr">
                    <a:lnL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2F2F2"/>
                        </a:gs>
                        <a:gs pos="100000">
                          <a:schemeClr val="bg1">
                            <a:lumMod val="85000"/>
                            <a:alpha val="90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20" name="Slide Number Placeholder 7"/>
          <p:cNvSpPr txBox="1">
            <a:spLocks/>
          </p:cNvSpPr>
          <p:nvPr/>
        </p:nvSpPr>
        <p:spPr>
          <a:xfrm>
            <a:off x="8629644" y="6383563"/>
            <a:ext cx="350156" cy="365125"/>
          </a:xfrm>
          <a:prstGeom prst="rect">
            <a:avLst/>
          </a:prstGeom>
        </p:spPr>
        <p:txBody>
          <a:bodyPr anchor="b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A0B55B-C253-734E-AC3A-B1468D3932F3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Franklin Gothic Book"/>
                <a:ea typeface="+mn-ea"/>
                <a:cs typeface="Franklin Gothic Book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Franklin Gothic Book"/>
              <a:ea typeface="+mn-ea"/>
              <a:cs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317729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B55B-C253-734E-AC3A-B1468D3932F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051560"/>
            <a:ext cx="7589157" cy="1132082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EPA Strategies for Ensuring Quality Reporting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41344" y="2366430"/>
            <a:ext cx="7988300" cy="4017133"/>
          </a:xfrm>
          <a:prstGeom prst="rect">
            <a:avLst/>
          </a:prstGeom>
        </p:spPr>
        <p:txBody>
          <a:bodyPr/>
          <a:lstStyle/>
          <a:p>
            <a:pPr>
              <a:buSzPct val="75000"/>
              <a:buFont typeface="Wingdings" panose="05000000000000000000" pitchFamily="2" charset="2"/>
              <a:buChar char="Ø"/>
            </a:pPr>
            <a:r>
              <a:rPr lang="en-US" dirty="0" smtClean="0">
                <a:latin typeface="Franklin Gothic Book"/>
                <a:cs typeface="Franklin Gothic Book"/>
              </a:rPr>
              <a:t>Agency Lead POC Performs Annual Quality Reviews</a:t>
            </a:r>
          </a:p>
          <a:p>
            <a:pPr marL="0" indent="0">
              <a:buSzPct val="75000"/>
              <a:buNone/>
            </a:pPr>
            <a:endParaRPr lang="en-US" dirty="0">
              <a:latin typeface="Franklin Gothic Book"/>
              <a:cs typeface="Franklin Gothic Book"/>
            </a:endParaRPr>
          </a:p>
          <a:p>
            <a:pPr>
              <a:buSzPct val="75000"/>
              <a:buFont typeface="Wingdings" panose="05000000000000000000" pitchFamily="2" charset="2"/>
              <a:buChar char="Ø"/>
            </a:pPr>
            <a:r>
              <a:rPr lang="en-US" dirty="0" smtClean="0">
                <a:latin typeface="Franklin Gothic Book"/>
                <a:cs typeface="Franklin Gothic Book"/>
              </a:rPr>
              <a:t>EPA Contract Management Assessment Program </a:t>
            </a:r>
          </a:p>
          <a:p>
            <a:pPr lvl="1">
              <a:buSzPct val="75000"/>
              <a:buFont typeface="Wingdings" panose="05000000000000000000" pitchFamily="2" charset="2"/>
              <a:buChar char="ü"/>
            </a:pPr>
            <a:r>
              <a:rPr lang="en-US" dirty="0" smtClean="0">
                <a:latin typeface="Franklin Gothic Book"/>
                <a:cs typeface="Franklin Gothic Book"/>
              </a:rPr>
              <a:t>Organizational Self-Assessments</a:t>
            </a:r>
          </a:p>
          <a:p>
            <a:pPr lvl="1">
              <a:buSzPct val="75000"/>
              <a:buFont typeface="Wingdings" panose="05000000000000000000" pitchFamily="2" charset="2"/>
              <a:buChar char="ü"/>
            </a:pPr>
            <a:r>
              <a:rPr lang="en-US" dirty="0" smtClean="0">
                <a:latin typeface="Franklin Gothic Book"/>
                <a:cs typeface="Franklin Gothic Book"/>
              </a:rPr>
              <a:t>Peer Reviews Team</a:t>
            </a:r>
            <a:endParaRPr lang="en-US" dirty="0">
              <a:latin typeface="Franklin Gothic Book"/>
              <a:cs typeface="Franklin Gothic Book"/>
            </a:endParaRPr>
          </a:p>
          <a:p>
            <a:pPr marL="227013" indent="-227013">
              <a:buSzPct val="75000"/>
              <a:buFont typeface="Courier New"/>
              <a:buChar char="o"/>
            </a:pPr>
            <a:endParaRPr lang="en-US" sz="2000" dirty="0">
              <a:latin typeface="Franklin Gothic Book"/>
              <a:cs typeface="Franklin Gothic Book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32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B55B-C253-734E-AC3A-B1468D3932F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078174"/>
            <a:ext cx="7589157" cy="72333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Questions?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57200" y="2197291"/>
            <a:ext cx="4415051" cy="3928872"/>
          </a:xfrm>
          <a:prstGeom prst="rect">
            <a:avLst/>
          </a:prstGeom>
        </p:spPr>
        <p:txBody>
          <a:bodyPr/>
          <a:lstStyle/>
          <a:p>
            <a:pPr marL="0" indent="0">
              <a:buSzPct val="75000"/>
              <a:buNone/>
            </a:pPr>
            <a:endParaRPr lang="en-US" dirty="0">
              <a:latin typeface="Franklin Gothic Book"/>
              <a:cs typeface="Franklin Gothic Book"/>
            </a:endParaRPr>
          </a:p>
          <a:p>
            <a:pPr marL="227013" indent="-227013">
              <a:buSzPct val="75000"/>
              <a:buFont typeface="Courier New"/>
              <a:buChar char="o"/>
            </a:pPr>
            <a:endParaRPr lang="en-US" sz="2000" dirty="0">
              <a:latin typeface="Franklin Gothic Book"/>
              <a:cs typeface="Franklin Gothic Book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Content Placeholder 4" descr="Question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97018" y="2060812"/>
            <a:ext cx="3958963" cy="4065351"/>
          </a:xfrm>
        </p:spPr>
      </p:pic>
      <p:sp>
        <p:nvSpPr>
          <p:cNvPr id="2" name="TextBox 1"/>
          <p:cNvSpPr txBox="1"/>
          <p:nvPr/>
        </p:nvSpPr>
        <p:spPr>
          <a:xfrm>
            <a:off x="4599296" y="2770496"/>
            <a:ext cx="43805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Staci Ramrakha</a:t>
            </a:r>
          </a:p>
          <a:p>
            <a:r>
              <a:rPr lang="en-US" sz="2800" dirty="0" smtClean="0"/>
              <a:t>EPA CPARS </a:t>
            </a:r>
            <a:r>
              <a:rPr lang="en-US" sz="2800" dirty="0"/>
              <a:t>Department POC</a:t>
            </a:r>
          </a:p>
          <a:p>
            <a:r>
              <a:rPr lang="en-US" sz="2800" dirty="0" smtClean="0">
                <a:hlinkClick r:id="rId4"/>
              </a:rPr>
              <a:t>Ramrakha.staci@epa.gov</a:t>
            </a:r>
            <a:endParaRPr lang="en-US" sz="2800" dirty="0" smtClean="0"/>
          </a:p>
          <a:p>
            <a:r>
              <a:rPr lang="en-US" sz="2800" dirty="0" smtClean="0"/>
              <a:t>202-564-2017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6848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2048</TotalTime>
  <Words>196</Words>
  <Application>Microsoft Office PowerPoint</Application>
  <PresentationFormat>On-screen Show (4:3)</PresentationFormat>
  <Paragraphs>70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EPA Best Practices for Improving Contractor Past Performance Evaluations </vt:lpstr>
      <vt:lpstr>EPA Best Practices  </vt:lpstr>
      <vt:lpstr>EPA Past Performance Compliance Percentages</vt:lpstr>
      <vt:lpstr>EPA Management Strategies</vt:lpstr>
      <vt:lpstr>EPA Strategies for Timely Reporting </vt:lpstr>
      <vt:lpstr>Percentage of EPA Contractor Past Performance Evaluations that Contain Quality Data</vt:lpstr>
      <vt:lpstr>EPA Strategies for Ensuring Quality Reporting</vt:lpstr>
      <vt:lpstr>Questions?</vt:lpstr>
    </vt:vector>
  </TitlesOfParts>
  <Company>Adayana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Olga</dc:creator>
  <cp:lastModifiedBy>Brendan Hunt</cp:lastModifiedBy>
  <cp:revision>74</cp:revision>
  <cp:lastPrinted>2014-06-10T14:40:52Z</cp:lastPrinted>
  <dcterms:created xsi:type="dcterms:W3CDTF">2011-04-14T19:28:14Z</dcterms:created>
  <dcterms:modified xsi:type="dcterms:W3CDTF">2014-07-25T18:42:43Z</dcterms:modified>
</cp:coreProperties>
</file>