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69"/>
  </p:notesMasterIdLst>
  <p:sldIdLst>
    <p:sldId id="403" r:id="rId2"/>
    <p:sldId id="507" r:id="rId3"/>
    <p:sldId id="506" r:id="rId4"/>
    <p:sldId id="256" r:id="rId5"/>
    <p:sldId id="265" r:id="rId6"/>
    <p:sldId id="258" r:id="rId7"/>
    <p:sldId id="271" r:id="rId8"/>
    <p:sldId id="259" r:id="rId9"/>
    <p:sldId id="269" r:id="rId10"/>
    <p:sldId id="264" r:id="rId11"/>
    <p:sldId id="272" r:id="rId12"/>
    <p:sldId id="273" r:id="rId13"/>
    <p:sldId id="260" r:id="rId14"/>
    <p:sldId id="274" r:id="rId15"/>
    <p:sldId id="467" r:id="rId16"/>
    <p:sldId id="509" r:id="rId17"/>
    <p:sldId id="275" r:id="rId18"/>
    <p:sldId id="276" r:id="rId19"/>
    <p:sldId id="278" r:id="rId20"/>
    <p:sldId id="279" r:id="rId21"/>
    <p:sldId id="280" r:id="rId22"/>
    <p:sldId id="277" r:id="rId23"/>
    <p:sldId id="281" r:id="rId24"/>
    <p:sldId id="282" r:id="rId25"/>
    <p:sldId id="410"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468" r:id="rId42"/>
    <p:sldId id="4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3" r:id="rId56"/>
    <p:sldId id="314" r:id="rId57"/>
    <p:sldId id="315" r:id="rId58"/>
    <p:sldId id="316" r:id="rId59"/>
    <p:sldId id="498" r:id="rId60"/>
    <p:sldId id="469" r:id="rId61"/>
    <p:sldId id="470" r:id="rId62"/>
    <p:sldId id="471" r:id="rId63"/>
    <p:sldId id="472" r:id="rId64"/>
    <p:sldId id="473" r:id="rId65"/>
    <p:sldId id="474" r:id="rId66"/>
    <p:sldId id="475" r:id="rId67"/>
    <p:sldId id="476" r:id="rId68"/>
    <p:sldId id="477" r:id="rId69"/>
    <p:sldId id="478" r:id="rId70"/>
    <p:sldId id="480" r:id="rId71"/>
    <p:sldId id="481" r:id="rId72"/>
    <p:sldId id="482" r:id="rId73"/>
    <p:sldId id="483" r:id="rId74"/>
    <p:sldId id="484" r:id="rId75"/>
    <p:sldId id="485" r:id="rId76"/>
    <p:sldId id="486" r:id="rId77"/>
    <p:sldId id="487" r:id="rId78"/>
    <p:sldId id="499" r:id="rId79"/>
    <p:sldId id="490" r:id="rId80"/>
    <p:sldId id="508" r:id="rId81"/>
    <p:sldId id="492" r:id="rId82"/>
    <p:sldId id="493" r:id="rId83"/>
    <p:sldId id="494" r:id="rId84"/>
    <p:sldId id="495" r:id="rId85"/>
    <p:sldId id="500"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337" r:id="rId99"/>
    <p:sldId id="338" r:id="rId100"/>
    <p:sldId id="339" r:id="rId101"/>
    <p:sldId id="340" r:id="rId102"/>
    <p:sldId id="341" r:id="rId103"/>
    <p:sldId id="342" r:id="rId104"/>
    <p:sldId id="501" r:id="rId105"/>
    <p:sldId id="344" r:id="rId106"/>
    <p:sldId id="345" r:id="rId107"/>
    <p:sldId id="346" r:id="rId108"/>
    <p:sldId id="347" r:id="rId109"/>
    <p:sldId id="348" r:id="rId110"/>
    <p:sldId id="349" r:id="rId111"/>
    <p:sldId id="350" r:id="rId112"/>
    <p:sldId id="351" r:id="rId113"/>
    <p:sldId id="352" r:id="rId114"/>
    <p:sldId id="353" r:id="rId115"/>
    <p:sldId id="354" r:id="rId116"/>
    <p:sldId id="355" r:id="rId117"/>
    <p:sldId id="356" r:id="rId118"/>
    <p:sldId id="502" r:id="rId119"/>
    <p:sldId id="359" r:id="rId120"/>
    <p:sldId id="360" r:id="rId121"/>
    <p:sldId id="361" r:id="rId122"/>
    <p:sldId id="362" r:id="rId123"/>
    <p:sldId id="363" r:id="rId124"/>
    <p:sldId id="364" r:id="rId125"/>
    <p:sldId id="365" r:id="rId126"/>
    <p:sldId id="366" r:id="rId127"/>
    <p:sldId id="367" r:id="rId128"/>
    <p:sldId id="368" r:id="rId129"/>
    <p:sldId id="369" r:id="rId130"/>
    <p:sldId id="370" r:id="rId131"/>
    <p:sldId id="371" r:id="rId132"/>
    <p:sldId id="372" r:id="rId133"/>
    <p:sldId id="378" r:id="rId134"/>
    <p:sldId id="379" r:id="rId135"/>
    <p:sldId id="380" r:id="rId136"/>
    <p:sldId id="381" r:id="rId137"/>
    <p:sldId id="382" r:id="rId138"/>
    <p:sldId id="503" r:id="rId139"/>
    <p:sldId id="384" r:id="rId140"/>
    <p:sldId id="385" r:id="rId141"/>
    <p:sldId id="386" r:id="rId142"/>
    <p:sldId id="387" r:id="rId143"/>
    <p:sldId id="388" r:id="rId144"/>
    <p:sldId id="389" r:id="rId145"/>
    <p:sldId id="390" r:id="rId146"/>
    <p:sldId id="391" r:id="rId147"/>
    <p:sldId id="392" r:id="rId148"/>
    <p:sldId id="393" r:id="rId149"/>
    <p:sldId id="394" r:id="rId150"/>
    <p:sldId id="395" r:id="rId151"/>
    <p:sldId id="396" r:id="rId152"/>
    <p:sldId id="397" r:id="rId153"/>
    <p:sldId id="398" r:id="rId154"/>
    <p:sldId id="399" r:id="rId155"/>
    <p:sldId id="400" r:id="rId156"/>
    <p:sldId id="504" r:id="rId157"/>
    <p:sldId id="402" r:id="rId158"/>
    <p:sldId id="423" r:id="rId159"/>
    <p:sldId id="411" r:id="rId160"/>
    <p:sldId id="412" r:id="rId161"/>
    <p:sldId id="419" r:id="rId162"/>
    <p:sldId id="413" r:id="rId163"/>
    <p:sldId id="421" r:id="rId164"/>
    <p:sldId id="420" r:id="rId165"/>
    <p:sldId id="414" r:id="rId166"/>
    <p:sldId id="422" r:id="rId167"/>
    <p:sldId id="505" r:id="rId16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4095" autoAdjust="0"/>
  </p:normalViewPr>
  <p:slideViewPr>
    <p:cSldViewPr>
      <p:cViewPr>
        <p:scale>
          <a:sx n="100" d="100"/>
          <a:sy n="100" d="100"/>
        </p:scale>
        <p:origin x="-845" y="7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D3462A-740B-4FDC-989E-68AE40BD894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9E4E68F-6652-468B-BAE4-035A84D37A91}">
      <dgm:prSet custT="1"/>
      <dgm:spPr/>
      <dgm:t>
        <a:bodyPr/>
        <a:lstStyle/>
        <a:p>
          <a:pPr algn="ctr" rtl="0"/>
          <a:endParaRPr lang="en-US" sz="2000" b="1" dirty="0"/>
        </a:p>
      </dgm:t>
    </dgm:pt>
    <dgm:pt modelId="{74E6A807-2163-4675-B190-A09443337DC7}" type="parTrans" cxnId="{D5E419AB-2353-4F95-80AB-C6C64AA8119A}">
      <dgm:prSet/>
      <dgm:spPr/>
      <dgm:t>
        <a:bodyPr/>
        <a:lstStyle/>
        <a:p>
          <a:endParaRPr lang="en-US"/>
        </a:p>
      </dgm:t>
    </dgm:pt>
    <dgm:pt modelId="{2DCD0101-EFE8-42F6-8E42-6A2E0BDC6066}" type="sibTrans" cxnId="{D5E419AB-2353-4F95-80AB-C6C64AA8119A}">
      <dgm:prSet/>
      <dgm:spPr/>
      <dgm:t>
        <a:bodyPr/>
        <a:lstStyle/>
        <a:p>
          <a:endParaRPr lang="en-US"/>
        </a:p>
      </dgm:t>
    </dgm:pt>
    <dgm:pt modelId="{242B14DB-3F87-4F8D-8CFB-335478D46E26}">
      <dgm:prSet custT="1"/>
      <dgm:spPr/>
      <dgm:t>
        <a:bodyPr/>
        <a:lstStyle/>
        <a:p>
          <a:pPr algn="ctr" rtl="0"/>
          <a:r>
            <a:rPr lang="en-US" sz="1800" dirty="0"/>
            <a:t>Talk Straight</a:t>
          </a:r>
        </a:p>
      </dgm:t>
    </dgm:pt>
    <dgm:pt modelId="{4F3847FF-C5EC-4C2B-9D04-1AE5CA8A377A}" type="parTrans" cxnId="{989703C0-F5FD-4613-BACD-20CD53792651}">
      <dgm:prSet/>
      <dgm:spPr/>
      <dgm:t>
        <a:bodyPr/>
        <a:lstStyle/>
        <a:p>
          <a:endParaRPr lang="en-US"/>
        </a:p>
      </dgm:t>
    </dgm:pt>
    <dgm:pt modelId="{807F978D-7AD6-4470-B67D-743AE0ED6771}" type="sibTrans" cxnId="{989703C0-F5FD-4613-BACD-20CD53792651}">
      <dgm:prSet/>
      <dgm:spPr/>
      <dgm:t>
        <a:bodyPr/>
        <a:lstStyle/>
        <a:p>
          <a:endParaRPr lang="en-US"/>
        </a:p>
      </dgm:t>
    </dgm:pt>
    <dgm:pt modelId="{42C823AC-3FEB-41BC-AB58-A20E78363027}">
      <dgm:prSet custT="1"/>
      <dgm:spPr/>
      <dgm:t>
        <a:bodyPr/>
        <a:lstStyle/>
        <a:p>
          <a:pPr algn="ctr" rtl="0"/>
          <a:r>
            <a:rPr lang="en-US" sz="1800" dirty="0"/>
            <a:t>Demonstrate Respect</a:t>
          </a:r>
        </a:p>
      </dgm:t>
    </dgm:pt>
    <dgm:pt modelId="{0C2D0A9D-BACD-4C74-A306-103EA96601E0}" type="parTrans" cxnId="{9444BF6D-EC44-4C30-9ABD-01A57CFB1AB5}">
      <dgm:prSet/>
      <dgm:spPr/>
      <dgm:t>
        <a:bodyPr/>
        <a:lstStyle/>
        <a:p>
          <a:endParaRPr lang="en-US"/>
        </a:p>
      </dgm:t>
    </dgm:pt>
    <dgm:pt modelId="{B6C8B45B-93B4-456D-BC50-01F14306354D}" type="sibTrans" cxnId="{9444BF6D-EC44-4C30-9ABD-01A57CFB1AB5}">
      <dgm:prSet/>
      <dgm:spPr/>
      <dgm:t>
        <a:bodyPr/>
        <a:lstStyle/>
        <a:p>
          <a:endParaRPr lang="en-US"/>
        </a:p>
      </dgm:t>
    </dgm:pt>
    <dgm:pt modelId="{9A4A6C66-4E56-4110-BCF8-C1B1CAB8D87B}">
      <dgm:prSet custT="1"/>
      <dgm:spPr/>
      <dgm:t>
        <a:bodyPr/>
        <a:lstStyle/>
        <a:p>
          <a:pPr algn="ctr" rtl="0"/>
          <a:r>
            <a:rPr lang="en-US" sz="1800" dirty="0"/>
            <a:t>Create Transparency</a:t>
          </a:r>
        </a:p>
      </dgm:t>
    </dgm:pt>
    <dgm:pt modelId="{87643BA4-DA70-442D-B2B4-BE7B629F85BE}" type="parTrans" cxnId="{0DF2EB26-44AA-4D52-B79B-F0FF1F8FB26B}">
      <dgm:prSet/>
      <dgm:spPr/>
      <dgm:t>
        <a:bodyPr/>
        <a:lstStyle/>
        <a:p>
          <a:endParaRPr lang="en-US"/>
        </a:p>
      </dgm:t>
    </dgm:pt>
    <dgm:pt modelId="{28F952B8-D1BB-4DC3-98F8-A1F265D75898}" type="sibTrans" cxnId="{0DF2EB26-44AA-4D52-B79B-F0FF1F8FB26B}">
      <dgm:prSet/>
      <dgm:spPr/>
      <dgm:t>
        <a:bodyPr/>
        <a:lstStyle/>
        <a:p>
          <a:endParaRPr lang="en-US"/>
        </a:p>
      </dgm:t>
    </dgm:pt>
    <dgm:pt modelId="{C4BB646E-5CCE-4C2A-8480-82E2B1ED160C}">
      <dgm:prSet custT="1"/>
      <dgm:spPr/>
      <dgm:t>
        <a:bodyPr/>
        <a:lstStyle/>
        <a:p>
          <a:pPr algn="ctr" rtl="0"/>
          <a:r>
            <a:rPr lang="en-US" sz="1800" dirty="0"/>
            <a:t>Right Wrongs</a:t>
          </a:r>
        </a:p>
      </dgm:t>
    </dgm:pt>
    <dgm:pt modelId="{56D33026-497F-416E-8A11-97966F89755E}" type="parTrans" cxnId="{AAFDD59F-A1C6-4098-B3FC-10553627C800}">
      <dgm:prSet/>
      <dgm:spPr/>
      <dgm:t>
        <a:bodyPr/>
        <a:lstStyle/>
        <a:p>
          <a:endParaRPr lang="en-US"/>
        </a:p>
      </dgm:t>
    </dgm:pt>
    <dgm:pt modelId="{B92F8CEB-EC6A-4FAE-9B15-2867F051B3A5}" type="sibTrans" cxnId="{AAFDD59F-A1C6-4098-B3FC-10553627C800}">
      <dgm:prSet/>
      <dgm:spPr/>
      <dgm:t>
        <a:bodyPr/>
        <a:lstStyle/>
        <a:p>
          <a:endParaRPr lang="en-US"/>
        </a:p>
      </dgm:t>
    </dgm:pt>
    <dgm:pt modelId="{D5BD4080-DDA2-4EEF-AB88-826E416C4B84}">
      <dgm:prSet custT="1"/>
      <dgm:spPr/>
      <dgm:t>
        <a:bodyPr/>
        <a:lstStyle/>
        <a:p>
          <a:pPr algn="ctr" rtl="0"/>
          <a:r>
            <a:rPr lang="en-US" sz="1800" dirty="0"/>
            <a:t>Show Loyalty</a:t>
          </a:r>
        </a:p>
      </dgm:t>
    </dgm:pt>
    <dgm:pt modelId="{36FE2C81-DB2E-41F5-9DF3-28622E74C3E3}" type="parTrans" cxnId="{CF52646D-3412-4827-B96C-F6ADCBF12DDF}">
      <dgm:prSet/>
      <dgm:spPr/>
      <dgm:t>
        <a:bodyPr/>
        <a:lstStyle/>
        <a:p>
          <a:endParaRPr lang="en-US"/>
        </a:p>
      </dgm:t>
    </dgm:pt>
    <dgm:pt modelId="{DDA1808F-B286-41A0-AB11-659DF06EA4C9}" type="sibTrans" cxnId="{CF52646D-3412-4827-B96C-F6ADCBF12DDF}">
      <dgm:prSet/>
      <dgm:spPr/>
      <dgm:t>
        <a:bodyPr/>
        <a:lstStyle/>
        <a:p>
          <a:endParaRPr lang="en-US"/>
        </a:p>
      </dgm:t>
    </dgm:pt>
    <dgm:pt modelId="{E71E8056-7956-427A-A820-9AC0A5077B2E}">
      <dgm:prSet custT="1"/>
      <dgm:spPr/>
      <dgm:t>
        <a:bodyPr/>
        <a:lstStyle/>
        <a:p>
          <a:pPr algn="ctr" rtl="0"/>
          <a:r>
            <a:rPr lang="en-US" sz="1800" dirty="0"/>
            <a:t>Deliver Results</a:t>
          </a:r>
        </a:p>
      </dgm:t>
    </dgm:pt>
    <dgm:pt modelId="{CE4DF2A9-2634-44F5-B2F4-3C68B440B99C}" type="parTrans" cxnId="{E3FD4314-2F79-49E3-BB24-AB20ECCA6729}">
      <dgm:prSet/>
      <dgm:spPr/>
      <dgm:t>
        <a:bodyPr/>
        <a:lstStyle/>
        <a:p>
          <a:endParaRPr lang="en-US"/>
        </a:p>
      </dgm:t>
    </dgm:pt>
    <dgm:pt modelId="{DB47A0C0-B455-44E1-B8D2-73DA8828D2EF}" type="sibTrans" cxnId="{E3FD4314-2F79-49E3-BB24-AB20ECCA6729}">
      <dgm:prSet/>
      <dgm:spPr/>
      <dgm:t>
        <a:bodyPr/>
        <a:lstStyle/>
        <a:p>
          <a:endParaRPr lang="en-US"/>
        </a:p>
      </dgm:t>
    </dgm:pt>
    <dgm:pt modelId="{A9F7BA0D-4A25-446A-9889-A21420505B1B}">
      <dgm:prSet custT="1"/>
      <dgm:spPr/>
      <dgm:t>
        <a:bodyPr/>
        <a:lstStyle/>
        <a:p>
          <a:pPr algn="ctr" rtl="0"/>
          <a:r>
            <a:rPr lang="en-US" sz="1800" dirty="0"/>
            <a:t>Get Better</a:t>
          </a:r>
        </a:p>
      </dgm:t>
    </dgm:pt>
    <dgm:pt modelId="{E2BFCCFF-FF19-492F-A6E4-377CE8EEB2EC}" type="parTrans" cxnId="{DFD73DAF-9A65-42A1-A6E5-5745C43E9385}">
      <dgm:prSet/>
      <dgm:spPr/>
      <dgm:t>
        <a:bodyPr/>
        <a:lstStyle/>
        <a:p>
          <a:endParaRPr lang="en-US"/>
        </a:p>
      </dgm:t>
    </dgm:pt>
    <dgm:pt modelId="{DBD47C2C-C11D-482A-8D97-C3DE8B7F1F52}" type="sibTrans" cxnId="{DFD73DAF-9A65-42A1-A6E5-5745C43E9385}">
      <dgm:prSet/>
      <dgm:spPr/>
      <dgm:t>
        <a:bodyPr/>
        <a:lstStyle/>
        <a:p>
          <a:endParaRPr lang="en-US"/>
        </a:p>
      </dgm:t>
    </dgm:pt>
    <dgm:pt modelId="{410AEE4D-8F41-42EF-A0AC-AA974FA0F0D3}">
      <dgm:prSet/>
      <dgm:spPr/>
      <dgm:t>
        <a:bodyPr/>
        <a:lstStyle/>
        <a:p>
          <a:pPr algn="l" rtl="0"/>
          <a:endParaRPr lang="en-US" sz="1200" dirty="0"/>
        </a:p>
      </dgm:t>
    </dgm:pt>
    <dgm:pt modelId="{C15496A3-AA23-4F43-81E3-6397668AF7D3}" type="parTrans" cxnId="{4E9CFF16-9C50-4456-88C3-6877A4E14842}">
      <dgm:prSet/>
      <dgm:spPr/>
      <dgm:t>
        <a:bodyPr/>
        <a:lstStyle/>
        <a:p>
          <a:endParaRPr lang="en-US"/>
        </a:p>
      </dgm:t>
    </dgm:pt>
    <dgm:pt modelId="{39B2D07B-EAE8-4242-B9CD-9FF360D20A19}" type="sibTrans" cxnId="{4E9CFF16-9C50-4456-88C3-6877A4E14842}">
      <dgm:prSet/>
      <dgm:spPr/>
      <dgm:t>
        <a:bodyPr/>
        <a:lstStyle/>
        <a:p>
          <a:endParaRPr lang="en-US"/>
        </a:p>
      </dgm:t>
    </dgm:pt>
    <dgm:pt modelId="{52992B18-A3FD-42FE-A83D-C1A67E22696B}">
      <dgm:prSet custT="1"/>
      <dgm:spPr/>
      <dgm:t>
        <a:bodyPr/>
        <a:lstStyle/>
        <a:p>
          <a:pPr algn="ctr" rtl="0"/>
          <a:r>
            <a:rPr lang="en-US" sz="1800" dirty="0"/>
            <a:t>Do Confront Reality</a:t>
          </a:r>
        </a:p>
      </dgm:t>
    </dgm:pt>
    <dgm:pt modelId="{C76D6B5E-8403-4A91-8DBF-46E8DC2B77AD}" type="parTrans" cxnId="{CDB688C7-594A-473D-8A63-B471A1E929E3}">
      <dgm:prSet/>
      <dgm:spPr/>
      <dgm:t>
        <a:bodyPr/>
        <a:lstStyle/>
        <a:p>
          <a:endParaRPr lang="en-US"/>
        </a:p>
      </dgm:t>
    </dgm:pt>
    <dgm:pt modelId="{74B22CDB-AE14-4115-A4E3-2C309E1AC778}" type="sibTrans" cxnId="{CDB688C7-594A-473D-8A63-B471A1E929E3}">
      <dgm:prSet/>
      <dgm:spPr/>
      <dgm:t>
        <a:bodyPr/>
        <a:lstStyle/>
        <a:p>
          <a:endParaRPr lang="en-US"/>
        </a:p>
      </dgm:t>
    </dgm:pt>
    <dgm:pt modelId="{CFEECE5C-50FD-42DC-9E0E-C3A188BC2996}">
      <dgm:prSet custT="1"/>
      <dgm:spPr/>
      <dgm:t>
        <a:bodyPr/>
        <a:lstStyle/>
        <a:p>
          <a:pPr algn="ctr" rtl="0"/>
          <a:r>
            <a:rPr lang="en-US" sz="1800" dirty="0"/>
            <a:t>Clarify Expectation</a:t>
          </a:r>
        </a:p>
      </dgm:t>
    </dgm:pt>
    <dgm:pt modelId="{C1D09938-9C8B-42E9-9F8C-CAA3E3ABE85D}" type="parTrans" cxnId="{0922C701-2D04-4B85-B762-829F1CED12B0}">
      <dgm:prSet/>
      <dgm:spPr/>
      <dgm:t>
        <a:bodyPr/>
        <a:lstStyle/>
        <a:p>
          <a:endParaRPr lang="en-US"/>
        </a:p>
      </dgm:t>
    </dgm:pt>
    <dgm:pt modelId="{8BEC7687-DB04-4E6F-904F-5D863690CA04}" type="sibTrans" cxnId="{0922C701-2D04-4B85-B762-829F1CED12B0}">
      <dgm:prSet/>
      <dgm:spPr/>
      <dgm:t>
        <a:bodyPr/>
        <a:lstStyle/>
        <a:p>
          <a:endParaRPr lang="en-US"/>
        </a:p>
      </dgm:t>
    </dgm:pt>
    <dgm:pt modelId="{5A9877C5-572B-4F70-BBE9-7A17B3EB567F}">
      <dgm:prSet custT="1"/>
      <dgm:spPr/>
      <dgm:t>
        <a:bodyPr/>
        <a:lstStyle/>
        <a:p>
          <a:pPr algn="ctr" rtl="0"/>
          <a:r>
            <a:rPr lang="en-US" sz="1800" dirty="0"/>
            <a:t>Practice Accountability</a:t>
          </a:r>
        </a:p>
      </dgm:t>
    </dgm:pt>
    <dgm:pt modelId="{CB548F92-662F-4345-AFE6-1124D3B2A3F1}" type="parTrans" cxnId="{9ED5E204-1F5A-4963-8B07-1A8311693DD7}">
      <dgm:prSet/>
      <dgm:spPr/>
      <dgm:t>
        <a:bodyPr/>
        <a:lstStyle/>
        <a:p>
          <a:endParaRPr lang="en-US"/>
        </a:p>
      </dgm:t>
    </dgm:pt>
    <dgm:pt modelId="{63B3E4F1-699D-451C-A48E-86D4EF18E449}" type="sibTrans" cxnId="{9ED5E204-1F5A-4963-8B07-1A8311693DD7}">
      <dgm:prSet/>
      <dgm:spPr/>
      <dgm:t>
        <a:bodyPr/>
        <a:lstStyle/>
        <a:p>
          <a:endParaRPr lang="en-US"/>
        </a:p>
      </dgm:t>
    </dgm:pt>
    <dgm:pt modelId="{43F5ECA4-263C-4F4C-8881-2DAB924A4AE4}">
      <dgm:prSet custT="1"/>
      <dgm:spPr/>
      <dgm:t>
        <a:bodyPr/>
        <a:lstStyle/>
        <a:p>
          <a:pPr algn="ctr" rtl="0"/>
          <a:r>
            <a:rPr lang="en-US" sz="1800" dirty="0"/>
            <a:t>Listen First</a:t>
          </a:r>
        </a:p>
      </dgm:t>
    </dgm:pt>
    <dgm:pt modelId="{3FD7E718-40BF-473D-9070-A17E488A8A88}" type="parTrans" cxnId="{5F90310B-2068-47C7-A757-67B6ED16645E}">
      <dgm:prSet/>
      <dgm:spPr/>
      <dgm:t>
        <a:bodyPr/>
        <a:lstStyle/>
        <a:p>
          <a:endParaRPr lang="en-US"/>
        </a:p>
      </dgm:t>
    </dgm:pt>
    <dgm:pt modelId="{5FB996E2-66FD-4185-9E1B-EF16DE859C66}" type="sibTrans" cxnId="{5F90310B-2068-47C7-A757-67B6ED16645E}">
      <dgm:prSet/>
      <dgm:spPr/>
      <dgm:t>
        <a:bodyPr/>
        <a:lstStyle/>
        <a:p>
          <a:endParaRPr lang="en-US"/>
        </a:p>
      </dgm:t>
    </dgm:pt>
    <dgm:pt modelId="{B5B7E403-3F20-4D54-BD2E-1EDAC3563428}">
      <dgm:prSet custT="1"/>
      <dgm:spPr/>
      <dgm:t>
        <a:bodyPr/>
        <a:lstStyle/>
        <a:p>
          <a:pPr algn="ctr" rtl="0"/>
          <a:r>
            <a:rPr lang="en-US" sz="1800" dirty="0"/>
            <a:t>Keep Commitments</a:t>
          </a:r>
        </a:p>
      </dgm:t>
    </dgm:pt>
    <dgm:pt modelId="{1265723F-EE95-4DDC-B372-6B3B91E96963}" type="parTrans" cxnId="{C1B069FB-A8D9-4F0D-861B-42C0F93830E7}">
      <dgm:prSet/>
      <dgm:spPr/>
      <dgm:t>
        <a:bodyPr/>
        <a:lstStyle/>
        <a:p>
          <a:endParaRPr lang="en-US"/>
        </a:p>
      </dgm:t>
    </dgm:pt>
    <dgm:pt modelId="{AA63EE23-456D-4B96-A9DF-EDA71EAEC89F}" type="sibTrans" cxnId="{C1B069FB-A8D9-4F0D-861B-42C0F93830E7}">
      <dgm:prSet/>
      <dgm:spPr/>
      <dgm:t>
        <a:bodyPr/>
        <a:lstStyle/>
        <a:p>
          <a:endParaRPr lang="en-US"/>
        </a:p>
      </dgm:t>
    </dgm:pt>
    <dgm:pt modelId="{CDD609A2-16ED-4E53-A4A5-3382152C7C3E}">
      <dgm:prSet custT="1"/>
      <dgm:spPr/>
      <dgm:t>
        <a:bodyPr/>
        <a:lstStyle/>
        <a:p>
          <a:pPr algn="ctr" rtl="0"/>
          <a:r>
            <a:rPr lang="en-US" sz="1800" dirty="0"/>
            <a:t>Extend Trust</a:t>
          </a:r>
        </a:p>
      </dgm:t>
    </dgm:pt>
    <dgm:pt modelId="{AB93B44D-2A9C-4BEC-9FF7-F7014E5F35C3}" type="parTrans" cxnId="{50C6CF1B-18A9-42F9-8E0F-1035D5BAC982}">
      <dgm:prSet/>
      <dgm:spPr/>
      <dgm:t>
        <a:bodyPr/>
        <a:lstStyle/>
        <a:p>
          <a:endParaRPr lang="en-US"/>
        </a:p>
      </dgm:t>
    </dgm:pt>
    <dgm:pt modelId="{9238E04A-56EE-4675-9B2F-1BC6505B4BC2}" type="sibTrans" cxnId="{50C6CF1B-18A9-42F9-8E0F-1035D5BAC982}">
      <dgm:prSet/>
      <dgm:spPr/>
      <dgm:t>
        <a:bodyPr/>
        <a:lstStyle/>
        <a:p>
          <a:endParaRPr lang="en-US"/>
        </a:p>
      </dgm:t>
    </dgm:pt>
    <dgm:pt modelId="{4B6CD6EF-8536-4598-BFFA-F944FC8D8E86}" type="pres">
      <dgm:prSet presAssocID="{0FD3462A-740B-4FDC-989E-68AE40BD8941}" presName="cycle" presStyleCnt="0">
        <dgm:presLayoutVars>
          <dgm:dir/>
          <dgm:resizeHandles val="exact"/>
        </dgm:presLayoutVars>
      </dgm:prSet>
      <dgm:spPr/>
      <dgm:t>
        <a:bodyPr/>
        <a:lstStyle/>
        <a:p>
          <a:endParaRPr lang="en-US"/>
        </a:p>
      </dgm:t>
    </dgm:pt>
    <dgm:pt modelId="{C9306CE1-0960-4F14-A210-85921C7D047B}" type="pres">
      <dgm:prSet presAssocID="{59E4E68F-6652-468B-BAE4-035A84D37A91}" presName="node" presStyleLbl="node1" presStyleIdx="0" presStyleCnt="1" custScaleX="170290" custRadScaleRad="100039" custRadScaleInc="308">
        <dgm:presLayoutVars>
          <dgm:bulletEnabled val="1"/>
        </dgm:presLayoutVars>
      </dgm:prSet>
      <dgm:spPr/>
      <dgm:t>
        <a:bodyPr/>
        <a:lstStyle/>
        <a:p>
          <a:endParaRPr lang="en-US"/>
        </a:p>
      </dgm:t>
    </dgm:pt>
  </dgm:ptLst>
  <dgm:cxnLst>
    <dgm:cxn modelId="{9ED5E204-1F5A-4963-8B07-1A8311693DD7}" srcId="{59E4E68F-6652-468B-BAE4-035A84D37A91}" destId="{5A9877C5-572B-4F70-BBE9-7A17B3EB567F}" srcOrd="9" destOrd="0" parTransId="{CB548F92-662F-4345-AFE6-1124D3B2A3F1}" sibTransId="{63B3E4F1-699D-451C-A48E-86D4EF18E449}"/>
    <dgm:cxn modelId="{CF52646D-3412-4827-B96C-F6ADCBF12DDF}" srcId="{59E4E68F-6652-468B-BAE4-035A84D37A91}" destId="{D5BD4080-DDA2-4EEF-AB88-826E416C4B84}" srcOrd="4" destOrd="0" parTransId="{36FE2C81-DB2E-41F5-9DF3-28622E74C3E3}" sibTransId="{DDA1808F-B286-41A0-AB11-659DF06EA4C9}"/>
    <dgm:cxn modelId="{0DF2EB26-44AA-4D52-B79B-F0FF1F8FB26B}" srcId="{59E4E68F-6652-468B-BAE4-035A84D37A91}" destId="{9A4A6C66-4E56-4110-BCF8-C1B1CAB8D87B}" srcOrd="2" destOrd="0" parTransId="{87643BA4-DA70-442D-B2B4-BE7B629F85BE}" sibTransId="{28F952B8-D1BB-4DC3-98F8-A1F265D75898}"/>
    <dgm:cxn modelId="{9528A8D1-9330-4318-B94A-D1EF10C15496}" type="presOf" srcId="{A9F7BA0D-4A25-446A-9889-A21420505B1B}" destId="{C9306CE1-0960-4F14-A210-85921C7D047B}" srcOrd="0" destOrd="7" presId="urn:microsoft.com/office/officeart/2005/8/layout/cycle2"/>
    <dgm:cxn modelId="{863C61A9-4253-41F6-9E3E-346155F0CEF9}" type="presOf" srcId="{52992B18-A3FD-42FE-A83D-C1A67E22696B}" destId="{C9306CE1-0960-4F14-A210-85921C7D047B}" srcOrd="0" destOrd="8" presId="urn:microsoft.com/office/officeart/2005/8/layout/cycle2"/>
    <dgm:cxn modelId="{41E1D5DD-D566-4581-B4AD-1446B148BDF8}" type="presOf" srcId="{43F5ECA4-263C-4F4C-8881-2DAB924A4AE4}" destId="{C9306CE1-0960-4F14-A210-85921C7D047B}" srcOrd="0" destOrd="11" presId="urn:microsoft.com/office/officeart/2005/8/layout/cycle2"/>
    <dgm:cxn modelId="{989703C0-F5FD-4613-BACD-20CD53792651}" srcId="{59E4E68F-6652-468B-BAE4-035A84D37A91}" destId="{242B14DB-3F87-4F8D-8CFB-335478D46E26}" srcOrd="0" destOrd="0" parTransId="{4F3847FF-C5EC-4C2B-9D04-1AE5CA8A377A}" sibTransId="{807F978D-7AD6-4470-B67D-743AE0ED6771}"/>
    <dgm:cxn modelId="{CDB688C7-594A-473D-8A63-B471A1E929E3}" srcId="{59E4E68F-6652-468B-BAE4-035A84D37A91}" destId="{52992B18-A3FD-42FE-A83D-C1A67E22696B}" srcOrd="7" destOrd="0" parTransId="{C76D6B5E-8403-4A91-8DBF-46E8DC2B77AD}" sibTransId="{74B22CDB-AE14-4115-A4E3-2C309E1AC778}"/>
    <dgm:cxn modelId="{712EB338-0E6C-4492-85F9-817EC40F4FD4}" type="presOf" srcId="{9A4A6C66-4E56-4110-BCF8-C1B1CAB8D87B}" destId="{C9306CE1-0960-4F14-A210-85921C7D047B}" srcOrd="0" destOrd="3" presId="urn:microsoft.com/office/officeart/2005/8/layout/cycle2"/>
    <dgm:cxn modelId="{0922C701-2D04-4B85-B762-829F1CED12B0}" srcId="{59E4E68F-6652-468B-BAE4-035A84D37A91}" destId="{CFEECE5C-50FD-42DC-9E0E-C3A188BC2996}" srcOrd="8" destOrd="0" parTransId="{C1D09938-9C8B-42E9-9F8C-CAA3E3ABE85D}" sibTransId="{8BEC7687-DB04-4E6F-904F-5D863690CA04}"/>
    <dgm:cxn modelId="{0B23D429-48B1-4973-AAF9-192C208E5E88}" type="presOf" srcId="{CDD609A2-16ED-4E53-A4A5-3382152C7C3E}" destId="{C9306CE1-0960-4F14-A210-85921C7D047B}" srcOrd="0" destOrd="13" presId="urn:microsoft.com/office/officeart/2005/8/layout/cycle2"/>
    <dgm:cxn modelId="{7B73DF7E-15A6-441D-8016-9C37D1DAFE05}" type="presOf" srcId="{B5B7E403-3F20-4D54-BD2E-1EDAC3563428}" destId="{C9306CE1-0960-4F14-A210-85921C7D047B}" srcOrd="0" destOrd="12" presId="urn:microsoft.com/office/officeart/2005/8/layout/cycle2"/>
    <dgm:cxn modelId="{D5E419AB-2353-4F95-80AB-C6C64AA8119A}" srcId="{0FD3462A-740B-4FDC-989E-68AE40BD8941}" destId="{59E4E68F-6652-468B-BAE4-035A84D37A91}" srcOrd="0" destOrd="0" parTransId="{74E6A807-2163-4675-B190-A09443337DC7}" sibTransId="{2DCD0101-EFE8-42F6-8E42-6A2E0BDC6066}"/>
    <dgm:cxn modelId="{98EFFAAF-7253-4374-95AD-26E4031974D0}" type="presOf" srcId="{0FD3462A-740B-4FDC-989E-68AE40BD8941}" destId="{4B6CD6EF-8536-4598-BFFA-F944FC8D8E86}" srcOrd="0" destOrd="0" presId="urn:microsoft.com/office/officeart/2005/8/layout/cycle2"/>
    <dgm:cxn modelId="{9139B494-9C1B-474F-A2FD-A17EF04A20F2}" type="presOf" srcId="{E71E8056-7956-427A-A820-9AC0A5077B2E}" destId="{C9306CE1-0960-4F14-A210-85921C7D047B}" srcOrd="0" destOrd="6" presId="urn:microsoft.com/office/officeart/2005/8/layout/cycle2"/>
    <dgm:cxn modelId="{C1B069FB-A8D9-4F0D-861B-42C0F93830E7}" srcId="{59E4E68F-6652-468B-BAE4-035A84D37A91}" destId="{B5B7E403-3F20-4D54-BD2E-1EDAC3563428}" srcOrd="11" destOrd="0" parTransId="{1265723F-EE95-4DDC-B372-6B3B91E96963}" sibTransId="{AA63EE23-456D-4B96-A9DF-EDA71EAEC89F}"/>
    <dgm:cxn modelId="{9444BF6D-EC44-4C30-9ABD-01A57CFB1AB5}" srcId="{59E4E68F-6652-468B-BAE4-035A84D37A91}" destId="{42C823AC-3FEB-41BC-AB58-A20E78363027}" srcOrd="1" destOrd="0" parTransId="{0C2D0A9D-BACD-4C74-A306-103EA96601E0}" sibTransId="{B6C8B45B-93B4-456D-BC50-01F14306354D}"/>
    <dgm:cxn modelId="{E081AE62-A2F3-45A8-A88D-33971EB1835C}" type="presOf" srcId="{42C823AC-3FEB-41BC-AB58-A20E78363027}" destId="{C9306CE1-0960-4F14-A210-85921C7D047B}" srcOrd="0" destOrd="2" presId="urn:microsoft.com/office/officeart/2005/8/layout/cycle2"/>
    <dgm:cxn modelId="{87994978-94F8-41A8-9525-A0697BB86D72}" type="presOf" srcId="{59E4E68F-6652-468B-BAE4-035A84D37A91}" destId="{C9306CE1-0960-4F14-A210-85921C7D047B}" srcOrd="0" destOrd="0" presId="urn:microsoft.com/office/officeart/2005/8/layout/cycle2"/>
    <dgm:cxn modelId="{50C6CF1B-18A9-42F9-8E0F-1035D5BAC982}" srcId="{59E4E68F-6652-468B-BAE4-035A84D37A91}" destId="{CDD609A2-16ED-4E53-A4A5-3382152C7C3E}" srcOrd="12" destOrd="0" parTransId="{AB93B44D-2A9C-4BEC-9FF7-F7014E5F35C3}" sibTransId="{9238E04A-56EE-4675-9B2F-1BC6505B4BC2}"/>
    <dgm:cxn modelId="{3950EB1B-E601-498C-A69F-20B847BCF295}" type="presOf" srcId="{410AEE4D-8F41-42EF-A0AC-AA974FA0F0D3}" destId="{C9306CE1-0960-4F14-A210-85921C7D047B}" srcOrd="0" destOrd="14" presId="urn:microsoft.com/office/officeart/2005/8/layout/cycle2"/>
    <dgm:cxn modelId="{4E9CFF16-9C50-4456-88C3-6877A4E14842}" srcId="{59E4E68F-6652-468B-BAE4-035A84D37A91}" destId="{410AEE4D-8F41-42EF-A0AC-AA974FA0F0D3}" srcOrd="13" destOrd="0" parTransId="{C15496A3-AA23-4F43-81E3-6397668AF7D3}" sibTransId="{39B2D07B-EAE8-4242-B9CD-9FF360D20A19}"/>
    <dgm:cxn modelId="{A5084BDB-0C86-459B-90EC-32986AA3354F}" type="presOf" srcId="{242B14DB-3F87-4F8D-8CFB-335478D46E26}" destId="{C9306CE1-0960-4F14-A210-85921C7D047B}" srcOrd="0" destOrd="1" presId="urn:microsoft.com/office/officeart/2005/8/layout/cycle2"/>
    <dgm:cxn modelId="{E3FD4314-2F79-49E3-BB24-AB20ECCA6729}" srcId="{59E4E68F-6652-468B-BAE4-035A84D37A91}" destId="{E71E8056-7956-427A-A820-9AC0A5077B2E}" srcOrd="5" destOrd="0" parTransId="{CE4DF2A9-2634-44F5-B2F4-3C68B440B99C}" sibTransId="{DB47A0C0-B455-44E1-B8D2-73DA8828D2EF}"/>
    <dgm:cxn modelId="{AAFDD59F-A1C6-4098-B3FC-10553627C800}" srcId="{59E4E68F-6652-468B-BAE4-035A84D37A91}" destId="{C4BB646E-5CCE-4C2A-8480-82E2B1ED160C}" srcOrd="3" destOrd="0" parTransId="{56D33026-497F-416E-8A11-97966F89755E}" sibTransId="{B92F8CEB-EC6A-4FAE-9B15-2867F051B3A5}"/>
    <dgm:cxn modelId="{5F90310B-2068-47C7-A757-67B6ED16645E}" srcId="{59E4E68F-6652-468B-BAE4-035A84D37A91}" destId="{43F5ECA4-263C-4F4C-8881-2DAB924A4AE4}" srcOrd="10" destOrd="0" parTransId="{3FD7E718-40BF-473D-9070-A17E488A8A88}" sibTransId="{5FB996E2-66FD-4185-9E1B-EF16DE859C66}"/>
    <dgm:cxn modelId="{DFD73DAF-9A65-42A1-A6E5-5745C43E9385}" srcId="{59E4E68F-6652-468B-BAE4-035A84D37A91}" destId="{A9F7BA0D-4A25-446A-9889-A21420505B1B}" srcOrd="6" destOrd="0" parTransId="{E2BFCCFF-FF19-492F-A6E4-377CE8EEB2EC}" sibTransId="{DBD47C2C-C11D-482A-8D97-C3DE8B7F1F52}"/>
    <dgm:cxn modelId="{34C2CAA3-332F-4485-A443-971068F82C7F}" type="presOf" srcId="{5A9877C5-572B-4F70-BBE9-7A17B3EB567F}" destId="{C9306CE1-0960-4F14-A210-85921C7D047B}" srcOrd="0" destOrd="10" presId="urn:microsoft.com/office/officeart/2005/8/layout/cycle2"/>
    <dgm:cxn modelId="{7DEE6115-C336-4368-BD17-38F52E0EAC46}" type="presOf" srcId="{CFEECE5C-50FD-42DC-9E0E-C3A188BC2996}" destId="{C9306CE1-0960-4F14-A210-85921C7D047B}" srcOrd="0" destOrd="9" presId="urn:microsoft.com/office/officeart/2005/8/layout/cycle2"/>
    <dgm:cxn modelId="{729641E0-79F0-47A8-B1D8-FB2A3FB4EDFA}" type="presOf" srcId="{C4BB646E-5CCE-4C2A-8480-82E2B1ED160C}" destId="{C9306CE1-0960-4F14-A210-85921C7D047B}" srcOrd="0" destOrd="4" presId="urn:microsoft.com/office/officeart/2005/8/layout/cycle2"/>
    <dgm:cxn modelId="{99E4D402-819B-45F9-BC39-1CAFF72BE841}" type="presOf" srcId="{D5BD4080-DDA2-4EEF-AB88-826E416C4B84}" destId="{C9306CE1-0960-4F14-A210-85921C7D047B}" srcOrd="0" destOrd="5" presId="urn:microsoft.com/office/officeart/2005/8/layout/cycle2"/>
    <dgm:cxn modelId="{3915C9DC-FC9C-4A5B-92E9-9BB895E39E26}" type="presParOf" srcId="{4B6CD6EF-8536-4598-BFFA-F944FC8D8E86}" destId="{C9306CE1-0960-4F14-A210-85921C7D047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25FBF-B61A-4DC5-9193-FF0ABCA1991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CC7725E-E64F-42B4-804A-1EFD1F276A2D}">
      <dgm:prSet phldrT="[Text]"/>
      <dgm:spPr/>
      <dgm:t>
        <a:bodyPr/>
        <a:lstStyle/>
        <a:p>
          <a:endParaRPr lang="en-US" dirty="0"/>
        </a:p>
        <a:p>
          <a:r>
            <a:rPr lang="en-US" dirty="0"/>
            <a:t>Integrity	</a:t>
          </a:r>
        </a:p>
      </dgm:t>
    </dgm:pt>
    <dgm:pt modelId="{D2155179-117F-4814-999D-C9E577B83D14}" type="parTrans" cxnId="{7FFA6075-DF14-4C97-863E-1C2ED6329B56}">
      <dgm:prSet/>
      <dgm:spPr/>
      <dgm:t>
        <a:bodyPr/>
        <a:lstStyle/>
        <a:p>
          <a:endParaRPr lang="en-US"/>
        </a:p>
      </dgm:t>
    </dgm:pt>
    <dgm:pt modelId="{A3D97116-02D1-45AF-AFA6-3F5B181CDB80}" type="sibTrans" cxnId="{7FFA6075-DF14-4C97-863E-1C2ED6329B56}">
      <dgm:prSet/>
      <dgm:spPr/>
      <dgm:t>
        <a:bodyPr/>
        <a:lstStyle/>
        <a:p>
          <a:endParaRPr lang="en-US"/>
        </a:p>
      </dgm:t>
    </dgm:pt>
    <dgm:pt modelId="{D49334A1-C6C6-4257-9B0E-E9C8088AC836}">
      <dgm:prSet phldrT="[Text]"/>
      <dgm:spPr/>
      <dgm:t>
        <a:bodyPr/>
        <a:lstStyle/>
        <a:p>
          <a:r>
            <a:rPr lang="en-US" dirty="0"/>
            <a:t>Intent</a:t>
          </a:r>
        </a:p>
      </dgm:t>
    </dgm:pt>
    <dgm:pt modelId="{251A5972-C838-4E50-B877-BD249DDB9636}" type="parTrans" cxnId="{515CAC4E-8DA2-43E3-AECC-FFA44580BF15}">
      <dgm:prSet/>
      <dgm:spPr/>
      <dgm:t>
        <a:bodyPr/>
        <a:lstStyle/>
        <a:p>
          <a:endParaRPr lang="en-US"/>
        </a:p>
      </dgm:t>
    </dgm:pt>
    <dgm:pt modelId="{27530677-0367-44B8-BC32-CACDE051B06C}" type="sibTrans" cxnId="{515CAC4E-8DA2-43E3-AECC-FFA44580BF15}">
      <dgm:prSet/>
      <dgm:spPr/>
      <dgm:t>
        <a:bodyPr/>
        <a:lstStyle/>
        <a:p>
          <a:endParaRPr lang="en-US"/>
        </a:p>
      </dgm:t>
    </dgm:pt>
    <dgm:pt modelId="{2117A217-0200-40A7-9E42-E2B762C789AD}">
      <dgm:prSet phldrT="[Text]"/>
      <dgm:spPr/>
      <dgm:t>
        <a:bodyPr/>
        <a:lstStyle/>
        <a:p>
          <a:endParaRPr lang="en-US" dirty="0"/>
        </a:p>
        <a:p>
          <a:r>
            <a:rPr lang="en-US" dirty="0"/>
            <a:t>Capabilities	</a:t>
          </a:r>
        </a:p>
      </dgm:t>
    </dgm:pt>
    <dgm:pt modelId="{304CCB46-4365-4DBC-8D3E-13B477B09EE9}" type="parTrans" cxnId="{D165CD61-A5F8-4060-8C84-624051EC90B5}">
      <dgm:prSet/>
      <dgm:spPr/>
      <dgm:t>
        <a:bodyPr/>
        <a:lstStyle/>
        <a:p>
          <a:endParaRPr lang="en-US"/>
        </a:p>
      </dgm:t>
    </dgm:pt>
    <dgm:pt modelId="{749267B5-BFBC-4A1A-9185-B5C1891B685D}" type="sibTrans" cxnId="{D165CD61-A5F8-4060-8C84-624051EC90B5}">
      <dgm:prSet/>
      <dgm:spPr/>
      <dgm:t>
        <a:bodyPr/>
        <a:lstStyle/>
        <a:p>
          <a:endParaRPr lang="en-US"/>
        </a:p>
      </dgm:t>
    </dgm:pt>
    <dgm:pt modelId="{019988C0-8C71-43AC-B128-80A208AF2248}">
      <dgm:prSet phldrT="[Text]"/>
      <dgm:spPr/>
      <dgm:t>
        <a:bodyPr/>
        <a:lstStyle/>
        <a:p>
          <a:r>
            <a:rPr lang="en-US" dirty="0"/>
            <a:t>Results	</a:t>
          </a:r>
        </a:p>
      </dgm:t>
    </dgm:pt>
    <dgm:pt modelId="{7B6FFACF-0929-4B32-BFBD-6D1B9EE6478D}" type="parTrans" cxnId="{D060F2D6-CEB0-4988-8D8A-5A66011BEBD3}">
      <dgm:prSet/>
      <dgm:spPr/>
      <dgm:t>
        <a:bodyPr/>
        <a:lstStyle/>
        <a:p>
          <a:endParaRPr lang="en-US"/>
        </a:p>
      </dgm:t>
    </dgm:pt>
    <dgm:pt modelId="{CE9B198F-67A3-42FC-84AC-FC76AD630437}" type="sibTrans" cxnId="{D060F2D6-CEB0-4988-8D8A-5A66011BEBD3}">
      <dgm:prSet/>
      <dgm:spPr/>
      <dgm:t>
        <a:bodyPr/>
        <a:lstStyle/>
        <a:p>
          <a:endParaRPr lang="en-US"/>
        </a:p>
      </dgm:t>
    </dgm:pt>
    <dgm:pt modelId="{0FC15483-DA54-43F8-95F2-79D65F9EE1EE}" type="pres">
      <dgm:prSet presAssocID="{18725FBF-B61A-4DC5-9193-FF0ABCA1991E}" presName="matrix" presStyleCnt="0">
        <dgm:presLayoutVars>
          <dgm:chMax val="1"/>
          <dgm:dir/>
          <dgm:resizeHandles val="exact"/>
        </dgm:presLayoutVars>
      </dgm:prSet>
      <dgm:spPr/>
      <dgm:t>
        <a:bodyPr/>
        <a:lstStyle/>
        <a:p>
          <a:endParaRPr lang="en-US"/>
        </a:p>
      </dgm:t>
    </dgm:pt>
    <dgm:pt modelId="{EFA0487D-24E0-47EE-BA22-3BCACC088A6D}" type="pres">
      <dgm:prSet presAssocID="{18725FBF-B61A-4DC5-9193-FF0ABCA1991E}" presName="diamond" presStyleLbl="bgShp" presStyleIdx="0" presStyleCnt="1"/>
      <dgm:spPr/>
    </dgm:pt>
    <dgm:pt modelId="{6B02A79A-9CF4-40EA-B9CD-5B18A623FA88}" type="pres">
      <dgm:prSet presAssocID="{18725FBF-B61A-4DC5-9193-FF0ABCA1991E}" presName="quad1" presStyleLbl="node1" presStyleIdx="0" presStyleCnt="4">
        <dgm:presLayoutVars>
          <dgm:chMax val="0"/>
          <dgm:chPref val="0"/>
          <dgm:bulletEnabled val="1"/>
        </dgm:presLayoutVars>
      </dgm:prSet>
      <dgm:spPr/>
      <dgm:t>
        <a:bodyPr/>
        <a:lstStyle/>
        <a:p>
          <a:endParaRPr lang="en-US"/>
        </a:p>
      </dgm:t>
    </dgm:pt>
    <dgm:pt modelId="{787B964C-BB84-4B06-94DC-AD9C092C67F6}" type="pres">
      <dgm:prSet presAssocID="{18725FBF-B61A-4DC5-9193-FF0ABCA1991E}" presName="quad2" presStyleLbl="node1" presStyleIdx="1" presStyleCnt="4" custLinFactNeighborX="1231" custLinFactNeighborY="1025">
        <dgm:presLayoutVars>
          <dgm:chMax val="0"/>
          <dgm:chPref val="0"/>
          <dgm:bulletEnabled val="1"/>
        </dgm:presLayoutVars>
      </dgm:prSet>
      <dgm:spPr/>
      <dgm:t>
        <a:bodyPr/>
        <a:lstStyle/>
        <a:p>
          <a:endParaRPr lang="en-US"/>
        </a:p>
      </dgm:t>
    </dgm:pt>
    <dgm:pt modelId="{86264109-5AC9-430D-BF09-664F77F692CB}" type="pres">
      <dgm:prSet presAssocID="{18725FBF-B61A-4DC5-9193-FF0ABCA1991E}" presName="quad3" presStyleLbl="node1" presStyleIdx="2" presStyleCnt="4">
        <dgm:presLayoutVars>
          <dgm:chMax val="0"/>
          <dgm:chPref val="0"/>
          <dgm:bulletEnabled val="1"/>
        </dgm:presLayoutVars>
      </dgm:prSet>
      <dgm:spPr/>
      <dgm:t>
        <a:bodyPr/>
        <a:lstStyle/>
        <a:p>
          <a:endParaRPr lang="en-US"/>
        </a:p>
      </dgm:t>
    </dgm:pt>
    <dgm:pt modelId="{26A980DD-599B-4E90-BEF5-87E78EFC436F}" type="pres">
      <dgm:prSet presAssocID="{18725FBF-B61A-4DC5-9193-FF0ABCA1991E}" presName="quad4" presStyleLbl="node1" presStyleIdx="3" presStyleCnt="4">
        <dgm:presLayoutVars>
          <dgm:chMax val="0"/>
          <dgm:chPref val="0"/>
          <dgm:bulletEnabled val="1"/>
        </dgm:presLayoutVars>
      </dgm:prSet>
      <dgm:spPr/>
      <dgm:t>
        <a:bodyPr/>
        <a:lstStyle/>
        <a:p>
          <a:endParaRPr lang="en-US"/>
        </a:p>
      </dgm:t>
    </dgm:pt>
  </dgm:ptLst>
  <dgm:cxnLst>
    <dgm:cxn modelId="{B7A96463-DFE3-4893-BA91-62FABC7506F5}" type="presOf" srcId="{DCC7725E-E64F-42B4-804A-1EFD1F276A2D}" destId="{6B02A79A-9CF4-40EA-B9CD-5B18A623FA88}" srcOrd="0" destOrd="0" presId="urn:microsoft.com/office/officeart/2005/8/layout/matrix3"/>
    <dgm:cxn modelId="{515CAC4E-8DA2-43E3-AECC-FFA44580BF15}" srcId="{18725FBF-B61A-4DC5-9193-FF0ABCA1991E}" destId="{D49334A1-C6C6-4257-9B0E-E9C8088AC836}" srcOrd="1" destOrd="0" parTransId="{251A5972-C838-4E50-B877-BD249DDB9636}" sibTransId="{27530677-0367-44B8-BC32-CACDE051B06C}"/>
    <dgm:cxn modelId="{D165CD61-A5F8-4060-8C84-624051EC90B5}" srcId="{18725FBF-B61A-4DC5-9193-FF0ABCA1991E}" destId="{2117A217-0200-40A7-9E42-E2B762C789AD}" srcOrd="2" destOrd="0" parTransId="{304CCB46-4365-4DBC-8D3E-13B477B09EE9}" sibTransId="{749267B5-BFBC-4A1A-9185-B5C1891B685D}"/>
    <dgm:cxn modelId="{1A42B4BF-896D-401C-B044-3A52F2C2F150}" type="presOf" srcId="{18725FBF-B61A-4DC5-9193-FF0ABCA1991E}" destId="{0FC15483-DA54-43F8-95F2-79D65F9EE1EE}" srcOrd="0" destOrd="0" presId="urn:microsoft.com/office/officeart/2005/8/layout/matrix3"/>
    <dgm:cxn modelId="{85A58F79-5170-4D4C-9B88-74CD4A267EE0}" type="presOf" srcId="{019988C0-8C71-43AC-B128-80A208AF2248}" destId="{26A980DD-599B-4E90-BEF5-87E78EFC436F}" srcOrd="0" destOrd="0" presId="urn:microsoft.com/office/officeart/2005/8/layout/matrix3"/>
    <dgm:cxn modelId="{B27C6833-B8E9-415B-91FE-EB7BCAD7BB41}" type="presOf" srcId="{D49334A1-C6C6-4257-9B0E-E9C8088AC836}" destId="{787B964C-BB84-4B06-94DC-AD9C092C67F6}" srcOrd="0" destOrd="0" presId="urn:microsoft.com/office/officeart/2005/8/layout/matrix3"/>
    <dgm:cxn modelId="{0DC90A91-524E-4CEA-83AC-3CEA1FF9A79C}" type="presOf" srcId="{2117A217-0200-40A7-9E42-E2B762C789AD}" destId="{86264109-5AC9-430D-BF09-664F77F692CB}" srcOrd="0" destOrd="0" presId="urn:microsoft.com/office/officeart/2005/8/layout/matrix3"/>
    <dgm:cxn modelId="{7FFA6075-DF14-4C97-863E-1C2ED6329B56}" srcId="{18725FBF-B61A-4DC5-9193-FF0ABCA1991E}" destId="{DCC7725E-E64F-42B4-804A-1EFD1F276A2D}" srcOrd="0" destOrd="0" parTransId="{D2155179-117F-4814-999D-C9E577B83D14}" sibTransId="{A3D97116-02D1-45AF-AFA6-3F5B181CDB80}"/>
    <dgm:cxn modelId="{D060F2D6-CEB0-4988-8D8A-5A66011BEBD3}" srcId="{18725FBF-B61A-4DC5-9193-FF0ABCA1991E}" destId="{019988C0-8C71-43AC-B128-80A208AF2248}" srcOrd="3" destOrd="0" parTransId="{7B6FFACF-0929-4B32-BFBD-6D1B9EE6478D}" sibTransId="{CE9B198F-67A3-42FC-84AC-FC76AD630437}"/>
    <dgm:cxn modelId="{5FF5E898-4BBE-4F67-AC95-04FABDADB474}" type="presParOf" srcId="{0FC15483-DA54-43F8-95F2-79D65F9EE1EE}" destId="{EFA0487D-24E0-47EE-BA22-3BCACC088A6D}" srcOrd="0" destOrd="0" presId="urn:microsoft.com/office/officeart/2005/8/layout/matrix3"/>
    <dgm:cxn modelId="{85A09C12-29DA-42F5-B435-F3E03DA10818}" type="presParOf" srcId="{0FC15483-DA54-43F8-95F2-79D65F9EE1EE}" destId="{6B02A79A-9CF4-40EA-B9CD-5B18A623FA88}" srcOrd="1" destOrd="0" presId="urn:microsoft.com/office/officeart/2005/8/layout/matrix3"/>
    <dgm:cxn modelId="{37BBED27-4D1F-49D6-AFAF-11BFF486F2A0}" type="presParOf" srcId="{0FC15483-DA54-43F8-95F2-79D65F9EE1EE}" destId="{787B964C-BB84-4B06-94DC-AD9C092C67F6}" srcOrd="2" destOrd="0" presId="urn:microsoft.com/office/officeart/2005/8/layout/matrix3"/>
    <dgm:cxn modelId="{F09D6A19-C605-4EFA-873D-07485BF0337D}" type="presParOf" srcId="{0FC15483-DA54-43F8-95F2-79D65F9EE1EE}" destId="{86264109-5AC9-430D-BF09-664F77F692CB}" srcOrd="3" destOrd="0" presId="urn:microsoft.com/office/officeart/2005/8/layout/matrix3"/>
    <dgm:cxn modelId="{77E3BF7B-6AC7-4058-BE31-21FF779C755E}" type="presParOf" srcId="{0FC15483-DA54-43F8-95F2-79D65F9EE1EE}" destId="{26A980DD-599B-4E90-BEF5-87E78EFC436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B72F6-3B0E-4AD0-A6CA-EA9CD53DEC4A}" type="doc">
      <dgm:prSet loTypeId="urn:microsoft.com/office/officeart/2005/8/layout/hList1" loCatId="list" qsTypeId="urn:microsoft.com/office/officeart/2005/8/quickstyle/simple1" qsCatId="simple" csTypeId="urn:microsoft.com/office/officeart/2005/8/colors/colorful1#4" csCatId="colorful" phldr="1"/>
      <dgm:spPr/>
      <dgm:t>
        <a:bodyPr/>
        <a:lstStyle/>
        <a:p>
          <a:endParaRPr lang="en-US"/>
        </a:p>
      </dgm:t>
    </dgm:pt>
    <dgm:pt modelId="{C73E3CC1-0EFD-4153-B3F8-333ACA1DDB5C}">
      <dgm:prSet phldrT="[Text]"/>
      <dgm:spPr>
        <a:xfrm>
          <a:off x="2864" y="936987"/>
          <a:ext cx="1722685" cy="432000"/>
        </a:xfrm>
        <a:solidFill>
          <a:srgbClr val="185276">
            <a:hueOff val="0"/>
            <a:satOff val="0"/>
            <a:lumOff val="0"/>
            <a:alphaOff val="0"/>
          </a:srgbClr>
        </a:solidFill>
        <a:ln w="19050" cap="flat" cmpd="sng" algn="ctr">
          <a:solidFill>
            <a:srgbClr val="185276">
              <a:hueOff val="0"/>
              <a:satOff val="0"/>
              <a:lumOff val="0"/>
              <a:alphaOff val="0"/>
            </a:srgbClr>
          </a:solidFill>
          <a:prstDash val="solid"/>
        </a:ln>
        <a:effectLst/>
      </dgm:spPr>
      <dgm:t>
        <a:bodyPr/>
        <a:lstStyle/>
        <a:p>
          <a:r>
            <a:rPr lang="en-US" b="1" dirty="0">
              <a:solidFill>
                <a:sysClr val="window" lastClr="FFFFFF"/>
              </a:solidFill>
              <a:latin typeface="Articulate" pitchFamily="2" charset="0"/>
              <a:ea typeface="+mn-ea"/>
              <a:cs typeface="+mn-cs"/>
            </a:rPr>
            <a:t>Forming</a:t>
          </a:r>
        </a:p>
      </dgm:t>
    </dgm:pt>
    <dgm:pt modelId="{05FDDEC3-F3D5-4F4E-97C7-18FEF9F7A4F9}" type="parTrans" cxnId="{2B4DFEE2-AB51-416B-A161-34E3B72F02CC}">
      <dgm:prSet/>
      <dgm:spPr/>
      <dgm:t>
        <a:bodyPr/>
        <a:lstStyle/>
        <a:p>
          <a:endParaRPr lang="en-US"/>
        </a:p>
      </dgm:t>
    </dgm:pt>
    <dgm:pt modelId="{1054E771-5480-4921-94C5-2A0E463B081B}" type="sibTrans" cxnId="{2B4DFEE2-AB51-416B-A161-34E3B72F02CC}">
      <dgm:prSet/>
      <dgm:spPr/>
      <dgm:t>
        <a:bodyPr/>
        <a:lstStyle/>
        <a:p>
          <a:endParaRPr lang="en-US"/>
        </a:p>
      </dgm:t>
    </dgm:pt>
    <dgm:pt modelId="{7E19654E-8FAE-4E3F-9976-5D03C13EC5AA}">
      <dgm:prSet phldrT="[Text]"/>
      <dgm:spPr>
        <a:xfrm>
          <a:off x="1966726" y="936987"/>
          <a:ext cx="1722685" cy="432000"/>
        </a:xfrm>
        <a:solidFill>
          <a:srgbClr val="951528">
            <a:hueOff val="0"/>
            <a:satOff val="0"/>
            <a:lumOff val="0"/>
            <a:alphaOff val="0"/>
          </a:srgbClr>
        </a:solidFill>
        <a:ln w="19050" cap="flat" cmpd="sng" algn="ctr">
          <a:solidFill>
            <a:srgbClr val="951528">
              <a:hueOff val="0"/>
              <a:satOff val="0"/>
              <a:lumOff val="0"/>
              <a:alphaOff val="0"/>
            </a:srgbClr>
          </a:solidFill>
          <a:prstDash val="solid"/>
        </a:ln>
        <a:effectLst/>
      </dgm:spPr>
      <dgm:t>
        <a:bodyPr/>
        <a:lstStyle/>
        <a:p>
          <a:r>
            <a:rPr lang="en-US" b="1" dirty="0">
              <a:solidFill>
                <a:sysClr val="window" lastClr="FFFFFF"/>
              </a:solidFill>
              <a:latin typeface="Articulate" pitchFamily="2" charset="0"/>
              <a:ea typeface="+mn-ea"/>
              <a:cs typeface="+mn-cs"/>
            </a:rPr>
            <a:t>Storming</a:t>
          </a:r>
        </a:p>
      </dgm:t>
    </dgm:pt>
    <dgm:pt modelId="{0E52C264-3B7C-49A9-8D3E-27CCF7738531}" type="parTrans" cxnId="{912ED79D-FA0A-4967-9C78-3338C724F70C}">
      <dgm:prSet/>
      <dgm:spPr/>
      <dgm:t>
        <a:bodyPr/>
        <a:lstStyle/>
        <a:p>
          <a:endParaRPr lang="en-US"/>
        </a:p>
      </dgm:t>
    </dgm:pt>
    <dgm:pt modelId="{58AC8F7F-1979-420D-937F-36BB24D64DFB}" type="sibTrans" cxnId="{912ED79D-FA0A-4967-9C78-3338C724F70C}">
      <dgm:prSet/>
      <dgm:spPr/>
      <dgm:t>
        <a:bodyPr/>
        <a:lstStyle/>
        <a:p>
          <a:endParaRPr lang="en-US"/>
        </a:p>
      </dgm:t>
    </dgm:pt>
    <dgm:pt modelId="{F34D2F27-56EA-4105-9020-3F942BED5C75}">
      <dgm:prSet phldrT="[Text]"/>
      <dgm:spPr>
        <a:xfrm>
          <a:off x="1966726" y="1368987"/>
          <a:ext cx="1722685" cy="2494625"/>
        </a:xfrm>
        <a:solidFill>
          <a:srgbClr val="951528">
            <a:tint val="40000"/>
            <a:alpha val="90000"/>
            <a:hueOff val="0"/>
            <a:satOff val="0"/>
            <a:lumOff val="0"/>
            <a:alphaOff val="0"/>
          </a:srgbClr>
        </a:solidFill>
        <a:ln w="19050" cap="flat" cmpd="sng" algn="ctr">
          <a:solidFill>
            <a:srgbClr val="951528">
              <a:tint val="40000"/>
              <a:alpha val="90000"/>
              <a:hueOff val="0"/>
              <a:satOff val="0"/>
              <a:lumOff val="0"/>
              <a:alphaOff val="0"/>
            </a:srgbClr>
          </a:solidFill>
          <a:prstDash val="solid"/>
        </a:ln>
        <a:effectLst/>
      </dgm:spPr>
      <dgm:t>
        <a:bodyPr/>
        <a:lstStyle/>
        <a:p>
          <a:r>
            <a:rPr lang="en-US" b="1" dirty="0">
              <a:solidFill>
                <a:sysClr val="windowText" lastClr="000000">
                  <a:hueOff val="0"/>
                  <a:satOff val="0"/>
                  <a:lumOff val="0"/>
                  <a:alphaOff val="0"/>
                </a:sysClr>
              </a:solidFill>
              <a:latin typeface="Articulate" pitchFamily="2" charset="0"/>
              <a:ea typeface="+mn-ea"/>
              <a:cs typeface="Aharoni" pitchFamily="2" charset="-79"/>
            </a:rPr>
            <a:t>Dissatisfaction</a:t>
          </a:r>
        </a:p>
      </dgm:t>
    </dgm:pt>
    <dgm:pt modelId="{BBFEA229-1722-4701-8611-1965A89B1D72}" type="parTrans" cxnId="{95D15F5F-F32A-4045-B569-61D027AA1786}">
      <dgm:prSet/>
      <dgm:spPr/>
      <dgm:t>
        <a:bodyPr/>
        <a:lstStyle/>
        <a:p>
          <a:endParaRPr lang="en-US"/>
        </a:p>
      </dgm:t>
    </dgm:pt>
    <dgm:pt modelId="{538C61C9-5B1C-4222-B179-6480EF991EF2}" type="sibTrans" cxnId="{95D15F5F-F32A-4045-B569-61D027AA1786}">
      <dgm:prSet/>
      <dgm:spPr/>
      <dgm:t>
        <a:bodyPr/>
        <a:lstStyle/>
        <a:p>
          <a:endParaRPr lang="en-US"/>
        </a:p>
      </dgm:t>
    </dgm:pt>
    <dgm:pt modelId="{7F9FED1C-F354-4303-94D3-44EA3570271F}">
      <dgm:prSet phldrT="[Text]"/>
      <dgm:spPr>
        <a:xfrm>
          <a:off x="3930587" y="936987"/>
          <a:ext cx="1722685" cy="432000"/>
        </a:xfrm>
        <a:solidFill>
          <a:srgbClr val="EBA51F">
            <a:hueOff val="0"/>
            <a:satOff val="0"/>
            <a:lumOff val="0"/>
            <a:alphaOff val="0"/>
          </a:srgbClr>
        </a:solidFill>
        <a:ln w="19050" cap="flat" cmpd="sng" algn="ctr">
          <a:solidFill>
            <a:srgbClr val="EBA51F">
              <a:hueOff val="0"/>
              <a:satOff val="0"/>
              <a:lumOff val="0"/>
              <a:alphaOff val="0"/>
            </a:srgbClr>
          </a:solidFill>
          <a:prstDash val="solid"/>
        </a:ln>
        <a:effectLst/>
      </dgm:spPr>
      <dgm:t>
        <a:bodyPr/>
        <a:lstStyle/>
        <a:p>
          <a:r>
            <a:rPr lang="en-US" b="1" dirty="0">
              <a:solidFill>
                <a:sysClr val="window" lastClr="FFFFFF"/>
              </a:solidFill>
              <a:latin typeface="Articulate" pitchFamily="2" charset="0"/>
              <a:ea typeface="+mn-ea"/>
              <a:cs typeface="+mn-cs"/>
            </a:rPr>
            <a:t>Norming</a:t>
          </a:r>
        </a:p>
      </dgm:t>
    </dgm:pt>
    <dgm:pt modelId="{B776C533-8051-4B7A-9A20-D01B1B30CC7A}" type="parTrans" cxnId="{53043A26-73A2-4AB4-BFC8-D1C9E3AFF370}">
      <dgm:prSet/>
      <dgm:spPr/>
      <dgm:t>
        <a:bodyPr/>
        <a:lstStyle/>
        <a:p>
          <a:endParaRPr lang="en-US"/>
        </a:p>
      </dgm:t>
    </dgm:pt>
    <dgm:pt modelId="{8DDBBE4F-EDBA-4196-89FB-0385468BE96B}" type="sibTrans" cxnId="{53043A26-73A2-4AB4-BFC8-D1C9E3AFF370}">
      <dgm:prSet/>
      <dgm:spPr/>
      <dgm:t>
        <a:bodyPr/>
        <a:lstStyle/>
        <a:p>
          <a:endParaRPr lang="en-US"/>
        </a:p>
      </dgm:t>
    </dgm:pt>
    <dgm:pt modelId="{AB821ABA-180E-47C6-856A-C7641A337D3D}">
      <dgm:prSet phldrT="[Text]"/>
      <dgm:spPr>
        <a:xfrm>
          <a:off x="3930587" y="1368987"/>
          <a:ext cx="1722685" cy="2494625"/>
        </a:xfrm>
        <a:solidFill>
          <a:srgbClr val="EBA51F">
            <a:tint val="40000"/>
            <a:alpha val="90000"/>
            <a:hueOff val="0"/>
            <a:satOff val="0"/>
            <a:lumOff val="0"/>
            <a:alphaOff val="0"/>
          </a:srgbClr>
        </a:solidFill>
        <a:ln w="19050" cap="flat" cmpd="sng" algn="ctr">
          <a:solidFill>
            <a:srgbClr val="EBA51F">
              <a:tint val="40000"/>
              <a:alpha val="90000"/>
              <a:hueOff val="0"/>
              <a:satOff val="0"/>
              <a:lumOff val="0"/>
              <a:alphaOff val="0"/>
            </a:srgbClr>
          </a:solidFill>
          <a:prstDash val="solid"/>
        </a:ln>
        <a:effectLst/>
      </dgm:spPr>
      <dgm:t>
        <a:bodyPr/>
        <a:lstStyle/>
        <a:p>
          <a:r>
            <a:rPr lang="en-US" b="1" dirty="0">
              <a:solidFill>
                <a:sysClr val="windowText" lastClr="000000">
                  <a:hueOff val="0"/>
                  <a:satOff val="0"/>
                  <a:lumOff val="0"/>
                  <a:alphaOff val="0"/>
                </a:sysClr>
              </a:solidFill>
              <a:latin typeface="Articulate" pitchFamily="2" charset="0"/>
              <a:ea typeface="+mn-ea"/>
              <a:cs typeface="+mn-cs"/>
            </a:rPr>
            <a:t>Resolution</a:t>
          </a:r>
        </a:p>
      </dgm:t>
    </dgm:pt>
    <dgm:pt modelId="{37FE25A9-B69E-4178-BAD6-AC4EFC754737}" type="parTrans" cxnId="{824556DC-B94E-44B0-A216-DDF21F67336C}">
      <dgm:prSet/>
      <dgm:spPr/>
      <dgm:t>
        <a:bodyPr/>
        <a:lstStyle/>
        <a:p>
          <a:endParaRPr lang="en-US"/>
        </a:p>
      </dgm:t>
    </dgm:pt>
    <dgm:pt modelId="{750DE2B9-634C-4F92-9BF3-CFE89FA31B04}" type="sibTrans" cxnId="{824556DC-B94E-44B0-A216-DDF21F67336C}">
      <dgm:prSet/>
      <dgm:spPr/>
      <dgm:t>
        <a:bodyPr/>
        <a:lstStyle/>
        <a:p>
          <a:endParaRPr lang="en-US"/>
        </a:p>
      </dgm:t>
    </dgm:pt>
    <dgm:pt modelId="{7ED0F1A8-E4A8-4F5C-83F1-BA4C422D6BC7}">
      <dgm:prSet phldrT="[Text]"/>
      <dgm:spPr>
        <a:xfrm>
          <a:off x="2864" y="1368987"/>
          <a:ext cx="1722685" cy="2494625"/>
        </a:xfrm>
        <a:solidFill>
          <a:srgbClr val="185276">
            <a:tint val="40000"/>
            <a:alpha val="90000"/>
            <a:hueOff val="0"/>
            <a:satOff val="0"/>
            <a:lumOff val="0"/>
            <a:alphaOff val="0"/>
          </a:srgbClr>
        </a:solidFill>
        <a:ln w="19050" cap="flat" cmpd="sng" algn="ctr">
          <a:solidFill>
            <a:srgbClr val="185276">
              <a:tint val="40000"/>
              <a:alpha val="90000"/>
              <a:hueOff val="0"/>
              <a:satOff val="0"/>
              <a:lumOff val="0"/>
              <a:alphaOff val="0"/>
            </a:srgbClr>
          </a:solidFill>
          <a:prstDash val="solid"/>
        </a:ln>
        <a:effectLst/>
      </dgm:spPr>
      <dgm:t>
        <a:bodyPr/>
        <a:lstStyle/>
        <a:p>
          <a:r>
            <a:rPr lang="en-US" b="1" dirty="0">
              <a:solidFill>
                <a:sysClr val="windowText" lastClr="000000">
                  <a:hueOff val="0"/>
                  <a:satOff val="0"/>
                  <a:lumOff val="0"/>
                  <a:alphaOff val="0"/>
                </a:sysClr>
              </a:solidFill>
              <a:latin typeface="Articulate" pitchFamily="2" charset="0"/>
              <a:ea typeface="+mn-ea"/>
              <a:cs typeface="Aharoni" pitchFamily="2" charset="-79"/>
            </a:rPr>
            <a:t>Orientation</a:t>
          </a:r>
        </a:p>
      </dgm:t>
    </dgm:pt>
    <dgm:pt modelId="{B4E0148D-822B-457C-87BD-817E9A440144}" type="parTrans" cxnId="{AFD4AEB6-994A-47E1-A91C-7344FB2B6ECB}">
      <dgm:prSet/>
      <dgm:spPr/>
      <dgm:t>
        <a:bodyPr/>
        <a:lstStyle/>
        <a:p>
          <a:endParaRPr lang="en-US"/>
        </a:p>
      </dgm:t>
    </dgm:pt>
    <dgm:pt modelId="{8F1FE905-7A92-40EC-80A1-55A0DCB32EC9}" type="sibTrans" cxnId="{AFD4AEB6-994A-47E1-A91C-7344FB2B6ECB}">
      <dgm:prSet/>
      <dgm:spPr/>
      <dgm:t>
        <a:bodyPr/>
        <a:lstStyle/>
        <a:p>
          <a:endParaRPr lang="en-US"/>
        </a:p>
      </dgm:t>
    </dgm:pt>
    <dgm:pt modelId="{6FB12232-8E5D-4A94-B59F-DE544240C541}">
      <dgm:prSet phldrT="[Text]"/>
      <dgm:spPr>
        <a:xfrm>
          <a:off x="2864" y="1368987"/>
          <a:ext cx="1722685" cy="2494625"/>
        </a:xfrm>
        <a:solidFill>
          <a:srgbClr val="185276">
            <a:tint val="40000"/>
            <a:alpha val="90000"/>
            <a:hueOff val="0"/>
            <a:satOff val="0"/>
            <a:lumOff val="0"/>
            <a:alphaOff val="0"/>
          </a:srgbClr>
        </a:solidFill>
        <a:ln w="19050" cap="flat" cmpd="sng" algn="ctr">
          <a:solidFill>
            <a:srgbClr val="185276">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Aharoni" pitchFamily="2" charset="-79"/>
            </a:rPr>
            <a:t>High expectations</a:t>
          </a:r>
        </a:p>
      </dgm:t>
    </dgm:pt>
    <dgm:pt modelId="{E354710C-9638-495E-915E-245D9C0447D9}" type="parTrans" cxnId="{E14980D2-8C9F-453A-874D-E487E499E1A8}">
      <dgm:prSet/>
      <dgm:spPr/>
      <dgm:t>
        <a:bodyPr/>
        <a:lstStyle/>
        <a:p>
          <a:endParaRPr lang="en-US"/>
        </a:p>
      </dgm:t>
    </dgm:pt>
    <dgm:pt modelId="{AD8EDB2C-D5EE-4CFE-AA7F-24B711630083}" type="sibTrans" cxnId="{E14980D2-8C9F-453A-874D-E487E499E1A8}">
      <dgm:prSet/>
      <dgm:spPr/>
      <dgm:t>
        <a:bodyPr/>
        <a:lstStyle/>
        <a:p>
          <a:endParaRPr lang="en-US"/>
        </a:p>
      </dgm:t>
    </dgm:pt>
    <dgm:pt modelId="{094B1270-D9EE-491D-AA61-619EF3C86A4F}">
      <dgm:prSet phldrT="[Text]"/>
      <dgm:spPr>
        <a:xfrm>
          <a:off x="2864" y="1368987"/>
          <a:ext cx="1722685" cy="2494625"/>
        </a:xfrm>
        <a:solidFill>
          <a:srgbClr val="185276">
            <a:tint val="40000"/>
            <a:alpha val="90000"/>
            <a:hueOff val="0"/>
            <a:satOff val="0"/>
            <a:lumOff val="0"/>
            <a:alphaOff val="0"/>
          </a:srgbClr>
        </a:solidFill>
        <a:ln w="19050" cap="flat" cmpd="sng" algn="ctr">
          <a:solidFill>
            <a:srgbClr val="185276">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Aharoni" pitchFamily="2" charset="-79"/>
            </a:rPr>
            <a:t>Polite and cautious behavior</a:t>
          </a:r>
        </a:p>
      </dgm:t>
    </dgm:pt>
    <dgm:pt modelId="{2412FFC9-A80F-46D4-B35C-7979A2B5EDB7}" type="parTrans" cxnId="{F080E758-D3B1-4E3C-AEC5-5744C782616D}">
      <dgm:prSet/>
      <dgm:spPr/>
      <dgm:t>
        <a:bodyPr/>
        <a:lstStyle/>
        <a:p>
          <a:endParaRPr lang="en-US"/>
        </a:p>
      </dgm:t>
    </dgm:pt>
    <dgm:pt modelId="{6E1121BE-8513-477B-9BB1-0FE61888904C}" type="sibTrans" cxnId="{F080E758-D3B1-4E3C-AEC5-5744C782616D}">
      <dgm:prSet/>
      <dgm:spPr/>
      <dgm:t>
        <a:bodyPr/>
        <a:lstStyle/>
        <a:p>
          <a:endParaRPr lang="en-US"/>
        </a:p>
      </dgm:t>
    </dgm:pt>
    <dgm:pt modelId="{88C7C2D5-EF6B-4401-92BB-B366DFA07654}">
      <dgm:prSet phldrT="[Text]"/>
      <dgm:spPr>
        <a:xfrm>
          <a:off x="2864" y="1368987"/>
          <a:ext cx="1722685" cy="2494625"/>
        </a:xfrm>
        <a:solidFill>
          <a:srgbClr val="185276">
            <a:tint val="40000"/>
            <a:alpha val="90000"/>
            <a:hueOff val="0"/>
            <a:satOff val="0"/>
            <a:lumOff val="0"/>
            <a:alphaOff val="0"/>
          </a:srgbClr>
        </a:solidFill>
        <a:ln w="19050" cap="flat" cmpd="sng" algn="ctr">
          <a:solidFill>
            <a:srgbClr val="185276">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Aharoni" pitchFamily="2" charset="-79"/>
            </a:rPr>
            <a:t>Some anxiety</a:t>
          </a:r>
        </a:p>
      </dgm:t>
    </dgm:pt>
    <dgm:pt modelId="{60CBAFDE-6DF9-45A6-9AF6-544B5FD28F79}" type="parTrans" cxnId="{92406BB1-C7FF-4BD9-AC3A-E029D01DB059}">
      <dgm:prSet/>
      <dgm:spPr/>
      <dgm:t>
        <a:bodyPr/>
        <a:lstStyle/>
        <a:p>
          <a:endParaRPr lang="en-US"/>
        </a:p>
      </dgm:t>
    </dgm:pt>
    <dgm:pt modelId="{6EA41ECD-255B-49B2-870A-048D4DCE348C}" type="sibTrans" cxnId="{92406BB1-C7FF-4BD9-AC3A-E029D01DB059}">
      <dgm:prSet/>
      <dgm:spPr/>
      <dgm:t>
        <a:bodyPr/>
        <a:lstStyle/>
        <a:p>
          <a:endParaRPr lang="en-US"/>
        </a:p>
      </dgm:t>
    </dgm:pt>
    <dgm:pt modelId="{6F3FD6B8-D084-4574-9E85-FED35F89E4D4}">
      <dgm:prSet phldrT="[Text]"/>
      <dgm:spPr>
        <a:xfrm>
          <a:off x="1966726" y="1368987"/>
          <a:ext cx="1722685" cy="2494625"/>
        </a:xfrm>
        <a:solidFill>
          <a:srgbClr val="951528">
            <a:tint val="40000"/>
            <a:alpha val="90000"/>
            <a:hueOff val="0"/>
            <a:satOff val="0"/>
            <a:lumOff val="0"/>
            <a:alphaOff val="0"/>
          </a:srgbClr>
        </a:solidFill>
        <a:ln w="19050" cap="flat" cmpd="sng" algn="ctr">
          <a:solidFill>
            <a:srgbClr val="951528">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Aharoni" pitchFamily="2" charset="-79"/>
            </a:rPr>
            <a:t>Control</a:t>
          </a:r>
        </a:p>
      </dgm:t>
    </dgm:pt>
    <dgm:pt modelId="{1811647C-A55E-4155-ADE2-23E9D8A551CA}" type="parTrans" cxnId="{61F3C2B4-78B4-4C23-B809-4AB0E4CF9ABA}">
      <dgm:prSet/>
      <dgm:spPr/>
      <dgm:t>
        <a:bodyPr/>
        <a:lstStyle/>
        <a:p>
          <a:endParaRPr lang="en-US"/>
        </a:p>
      </dgm:t>
    </dgm:pt>
    <dgm:pt modelId="{486FD9A3-9858-46CB-A4BE-4E70F7CCF4BA}" type="sibTrans" cxnId="{61F3C2B4-78B4-4C23-B809-4AB0E4CF9ABA}">
      <dgm:prSet/>
      <dgm:spPr/>
      <dgm:t>
        <a:bodyPr/>
        <a:lstStyle/>
        <a:p>
          <a:endParaRPr lang="en-US"/>
        </a:p>
      </dgm:t>
    </dgm:pt>
    <dgm:pt modelId="{8C8EA040-D960-4A24-8403-E229357DB81B}">
      <dgm:prSet phldrT="[Text]"/>
      <dgm:spPr>
        <a:xfrm>
          <a:off x="1966726" y="1368987"/>
          <a:ext cx="1722685" cy="2494625"/>
        </a:xfrm>
        <a:solidFill>
          <a:srgbClr val="951528">
            <a:tint val="40000"/>
            <a:alpha val="90000"/>
            <a:hueOff val="0"/>
            <a:satOff val="0"/>
            <a:lumOff val="0"/>
            <a:alphaOff val="0"/>
          </a:srgbClr>
        </a:solidFill>
        <a:ln w="19050" cap="flat" cmpd="sng" algn="ctr">
          <a:solidFill>
            <a:srgbClr val="951528">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Aharoni" pitchFamily="2" charset="-79"/>
            </a:rPr>
            <a:t>Competency questioned</a:t>
          </a:r>
        </a:p>
      </dgm:t>
    </dgm:pt>
    <dgm:pt modelId="{76658F1B-F8C1-4AE4-81AD-D3A94A3758B3}" type="parTrans" cxnId="{0E4BE76D-A859-4C75-8E6A-6C8383D733B6}">
      <dgm:prSet/>
      <dgm:spPr/>
      <dgm:t>
        <a:bodyPr/>
        <a:lstStyle/>
        <a:p>
          <a:endParaRPr lang="en-US"/>
        </a:p>
      </dgm:t>
    </dgm:pt>
    <dgm:pt modelId="{ABF24C28-D4BD-4762-B754-967741044506}" type="sibTrans" cxnId="{0E4BE76D-A859-4C75-8E6A-6C8383D733B6}">
      <dgm:prSet/>
      <dgm:spPr/>
      <dgm:t>
        <a:bodyPr/>
        <a:lstStyle/>
        <a:p>
          <a:endParaRPr lang="en-US"/>
        </a:p>
      </dgm:t>
    </dgm:pt>
    <dgm:pt modelId="{8936E9F6-E2EC-4437-9451-DADEEB49DBAD}">
      <dgm:prSet phldrT="[Text]"/>
      <dgm:spPr>
        <a:xfrm>
          <a:off x="1966726" y="1368987"/>
          <a:ext cx="1722685" cy="2494625"/>
        </a:xfrm>
        <a:solidFill>
          <a:srgbClr val="951528">
            <a:tint val="40000"/>
            <a:alpha val="90000"/>
            <a:hueOff val="0"/>
            <a:satOff val="0"/>
            <a:lumOff val="0"/>
            <a:alphaOff val="0"/>
          </a:srgbClr>
        </a:solidFill>
        <a:ln w="19050" cap="flat" cmpd="sng" algn="ctr">
          <a:solidFill>
            <a:srgbClr val="951528">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Aharoni" pitchFamily="2" charset="-79"/>
            </a:rPr>
            <a:t>Authority challenged</a:t>
          </a:r>
        </a:p>
      </dgm:t>
    </dgm:pt>
    <dgm:pt modelId="{07C84D44-54EC-456E-8D01-6E1E8C5F0BD2}" type="parTrans" cxnId="{C10FD614-4B78-469C-9425-E87F8AF15B7F}">
      <dgm:prSet/>
      <dgm:spPr/>
      <dgm:t>
        <a:bodyPr/>
        <a:lstStyle/>
        <a:p>
          <a:endParaRPr lang="en-US"/>
        </a:p>
      </dgm:t>
    </dgm:pt>
    <dgm:pt modelId="{7A8FBCC2-332D-4119-9180-D9A831D7A33C}" type="sibTrans" cxnId="{C10FD614-4B78-469C-9425-E87F8AF15B7F}">
      <dgm:prSet/>
      <dgm:spPr/>
      <dgm:t>
        <a:bodyPr/>
        <a:lstStyle/>
        <a:p>
          <a:endParaRPr lang="en-US"/>
        </a:p>
      </dgm:t>
    </dgm:pt>
    <dgm:pt modelId="{A5D1151C-380B-4F71-9CEC-2B126F218418}">
      <dgm:prSet phldrT="[Text]"/>
      <dgm:spPr>
        <a:xfrm>
          <a:off x="1966726" y="1368987"/>
          <a:ext cx="1722685" cy="2494625"/>
        </a:xfrm>
        <a:solidFill>
          <a:srgbClr val="951528">
            <a:tint val="40000"/>
            <a:alpha val="90000"/>
            <a:hueOff val="0"/>
            <a:satOff val="0"/>
            <a:lumOff val="0"/>
            <a:alphaOff val="0"/>
          </a:srgbClr>
        </a:solidFill>
        <a:ln w="19050" cap="flat" cmpd="sng" algn="ctr">
          <a:solidFill>
            <a:srgbClr val="951528">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Aharoni" pitchFamily="2" charset="-79"/>
            </a:rPr>
            <a:t>Power struggle</a:t>
          </a:r>
        </a:p>
      </dgm:t>
    </dgm:pt>
    <dgm:pt modelId="{FE15C399-669C-4C31-85F2-194EB1A47BD5}" type="parTrans" cxnId="{CE12365E-54F0-471D-9E5C-4BB5E4EAE723}">
      <dgm:prSet/>
      <dgm:spPr/>
      <dgm:t>
        <a:bodyPr/>
        <a:lstStyle/>
        <a:p>
          <a:endParaRPr lang="en-US"/>
        </a:p>
      </dgm:t>
    </dgm:pt>
    <dgm:pt modelId="{3C575F78-A45F-454F-8635-FB2263BB89EB}" type="sibTrans" cxnId="{CE12365E-54F0-471D-9E5C-4BB5E4EAE723}">
      <dgm:prSet/>
      <dgm:spPr/>
      <dgm:t>
        <a:bodyPr/>
        <a:lstStyle/>
        <a:p>
          <a:endParaRPr lang="en-US"/>
        </a:p>
      </dgm:t>
    </dgm:pt>
    <dgm:pt modelId="{ADC1A283-4A4D-438A-9417-C006E4512EE6}">
      <dgm:prSet phldrT="[Text]"/>
      <dgm:spPr>
        <a:xfrm>
          <a:off x="3930587" y="1368987"/>
          <a:ext cx="1722685" cy="2494625"/>
        </a:xfrm>
        <a:solidFill>
          <a:srgbClr val="EBA51F">
            <a:tint val="40000"/>
            <a:alpha val="90000"/>
            <a:hueOff val="0"/>
            <a:satOff val="0"/>
            <a:lumOff val="0"/>
            <a:alphaOff val="0"/>
          </a:srgbClr>
        </a:solidFill>
        <a:ln w="19050" cap="flat" cmpd="sng" algn="ctr">
          <a:solidFill>
            <a:srgbClr val="EBA51F">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Listening</a:t>
          </a:r>
        </a:p>
      </dgm:t>
    </dgm:pt>
    <dgm:pt modelId="{33541888-BF32-4E89-87AD-FA7FB0A35E5E}" type="parTrans" cxnId="{FFEF281C-40B7-4CB8-856E-E4A7C53C0149}">
      <dgm:prSet/>
      <dgm:spPr/>
      <dgm:t>
        <a:bodyPr/>
        <a:lstStyle/>
        <a:p>
          <a:endParaRPr lang="en-US"/>
        </a:p>
      </dgm:t>
    </dgm:pt>
    <dgm:pt modelId="{DC96F622-DB68-44A8-B8BC-458137CB1D4F}" type="sibTrans" cxnId="{FFEF281C-40B7-4CB8-856E-E4A7C53C0149}">
      <dgm:prSet/>
      <dgm:spPr/>
      <dgm:t>
        <a:bodyPr/>
        <a:lstStyle/>
        <a:p>
          <a:endParaRPr lang="en-US"/>
        </a:p>
      </dgm:t>
    </dgm:pt>
    <dgm:pt modelId="{5751060F-11BF-4C8C-92C7-4EB1572436F3}">
      <dgm:prSet phldrT="[Text]"/>
      <dgm:spPr>
        <a:xfrm>
          <a:off x="3930587" y="1368987"/>
          <a:ext cx="1722685" cy="2494625"/>
        </a:xfrm>
        <a:solidFill>
          <a:srgbClr val="EBA51F">
            <a:tint val="40000"/>
            <a:alpha val="90000"/>
            <a:hueOff val="0"/>
            <a:satOff val="0"/>
            <a:lumOff val="0"/>
            <a:alphaOff val="0"/>
          </a:srgbClr>
        </a:solidFill>
        <a:ln w="19050" cap="flat" cmpd="sng" algn="ctr">
          <a:solidFill>
            <a:srgbClr val="EBA51F">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Problem Solving</a:t>
          </a:r>
        </a:p>
      </dgm:t>
    </dgm:pt>
    <dgm:pt modelId="{FA524FB3-D24B-4FAC-945D-C1027E5E3A58}" type="parTrans" cxnId="{799A1EFE-57C0-401A-8046-5B75FA63C426}">
      <dgm:prSet/>
      <dgm:spPr/>
      <dgm:t>
        <a:bodyPr/>
        <a:lstStyle/>
        <a:p>
          <a:endParaRPr lang="en-US"/>
        </a:p>
      </dgm:t>
    </dgm:pt>
    <dgm:pt modelId="{CF1DE5CB-3C03-4821-8E12-367A466F6DBE}" type="sibTrans" cxnId="{799A1EFE-57C0-401A-8046-5B75FA63C426}">
      <dgm:prSet/>
      <dgm:spPr/>
      <dgm:t>
        <a:bodyPr/>
        <a:lstStyle/>
        <a:p>
          <a:endParaRPr lang="en-US"/>
        </a:p>
      </dgm:t>
    </dgm:pt>
    <dgm:pt modelId="{FDB4786E-6C49-478D-8920-450891BBBCA6}">
      <dgm:prSet phldrT="[Text]"/>
      <dgm:spPr>
        <a:xfrm>
          <a:off x="3930587" y="1368987"/>
          <a:ext cx="1722685" cy="2494625"/>
        </a:xfrm>
        <a:solidFill>
          <a:srgbClr val="EBA51F">
            <a:tint val="40000"/>
            <a:alpha val="90000"/>
            <a:hueOff val="0"/>
            <a:satOff val="0"/>
            <a:lumOff val="0"/>
            <a:alphaOff val="0"/>
          </a:srgbClr>
        </a:solidFill>
        <a:ln w="19050" cap="flat" cmpd="sng" algn="ctr">
          <a:solidFill>
            <a:srgbClr val="EBA51F">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Negotiation of norms and expectations</a:t>
          </a:r>
        </a:p>
      </dgm:t>
    </dgm:pt>
    <dgm:pt modelId="{027C4559-E3E5-4173-9607-41CACE35E3FC}" type="parTrans" cxnId="{7A201AE1-6A0A-48C0-A7D9-60A90D677404}">
      <dgm:prSet/>
      <dgm:spPr/>
      <dgm:t>
        <a:bodyPr/>
        <a:lstStyle/>
        <a:p>
          <a:endParaRPr lang="en-US"/>
        </a:p>
      </dgm:t>
    </dgm:pt>
    <dgm:pt modelId="{480B645D-6518-4ECF-A88A-5487DACD63F1}" type="sibTrans" cxnId="{7A201AE1-6A0A-48C0-A7D9-60A90D677404}">
      <dgm:prSet/>
      <dgm:spPr/>
      <dgm:t>
        <a:bodyPr/>
        <a:lstStyle/>
        <a:p>
          <a:endParaRPr lang="en-US"/>
        </a:p>
      </dgm:t>
    </dgm:pt>
    <dgm:pt modelId="{FD3A46C7-7539-4A44-8974-C65AEAA6E9E3}">
      <dgm:prSet phldrT="[Text]"/>
      <dgm:spPr>
        <a:xfrm>
          <a:off x="3930587" y="1368987"/>
          <a:ext cx="1722685" cy="2494625"/>
        </a:xfrm>
        <a:solidFill>
          <a:srgbClr val="EBA51F">
            <a:tint val="40000"/>
            <a:alpha val="90000"/>
            <a:hueOff val="0"/>
            <a:satOff val="0"/>
            <a:lumOff val="0"/>
            <a:alphaOff val="0"/>
          </a:srgbClr>
        </a:solidFill>
        <a:ln w="19050" cap="flat" cmpd="sng" algn="ctr">
          <a:solidFill>
            <a:srgbClr val="EBA51F">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Objectives clarified</a:t>
          </a:r>
        </a:p>
      </dgm:t>
    </dgm:pt>
    <dgm:pt modelId="{FAAA6A1C-70C8-4ADC-B282-1B46403DAA53}" type="parTrans" cxnId="{F328C882-15B4-4B83-BE72-F5B7888206CF}">
      <dgm:prSet/>
      <dgm:spPr/>
      <dgm:t>
        <a:bodyPr/>
        <a:lstStyle/>
        <a:p>
          <a:endParaRPr lang="en-US"/>
        </a:p>
      </dgm:t>
    </dgm:pt>
    <dgm:pt modelId="{2E52C8E9-B58A-4F1A-9A5C-AB84C645C346}" type="sibTrans" cxnId="{F328C882-15B4-4B83-BE72-F5B7888206CF}">
      <dgm:prSet/>
      <dgm:spPr/>
      <dgm:t>
        <a:bodyPr/>
        <a:lstStyle/>
        <a:p>
          <a:endParaRPr lang="en-US"/>
        </a:p>
      </dgm:t>
    </dgm:pt>
    <dgm:pt modelId="{A4CE1935-AB18-438C-944C-3E6EDBEC67B2}">
      <dgm:prSet phldrT="[Text]"/>
      <dgm:spPr>
        <a:xfrm>
          <a:off x="5894449" y="936987"/>
          <a:ext cx="1722685" cy="432000"/>
        </a:xfrm>
        <a:solidFill>
          <a:srgbClr val="909E1E">
            <a:hueOff val="0"/>
            <a:satOff val="0"/>
            <a:lumOff val="0"/>
            <a:alphaOff val="0"/>
          </a:srgbClr>
        </a:solidFill>
        <a:ln w="19050" cap="flat" cmpd="sng" algn="ctr">
          <a:solidFill>
            <a:srgbClr val="909E1E">
              <a:hueOff val="0"/>
              <a:satOff val="0"/>
              <a:lumOff val="0"/>
              <a:alphaOff val="0"/>
            </a:srgbClr>
          </a:solidFill>
          <a:prstDash val="solid"/>
        </a:ln>
        <a:effectLst/>
      </dgm:spPr>
      <dgm:t>
        <a:bodyPr/>
        <a:lstStyle/>
        <a:p>
          <a:r>
            <a:rPr lang="en-US" b="1" dirty="0">
              <a:solidFill>
                <a:sysClr val="window" lastClr="FFFFFF"/>
              </a:solidFill>
              <a:latin typeface="Articulate" pitchFamily="2" charset="0"/>
              <a:ea typeface="+mn-ea"/>
              <a:cs typeface="+mn-cs"/>
            </a:rPr>
            <a:t>Performing</a:t>
          </a:r>
        </a:p>
      </dgm:t>
    </dgm:pt>
    <dgm:pt modelId="{F37157EA-E36C-4029-B2F9-C4C78141B4C8}" type="parTrans" cxnId="{7F0FB109-F033-4676-854F-7254B0C2D675}">
      <dgm:prSet/>
      <dgm:spPr/>
      <dgm:t>
        <a:bodyPr/>
        <a:lstStyle/>
        <a:p>
          <a:endParaRPr lang="en-US"/>
        </a:p>
      </dgm:t>
    </dgm:pt>
    <dgm:pt modelId="{4862FCFD-1029-46C7-A740-A018978B934C}" type="sibTrans" cxnId="{7F0FB109-F033-4676-854F-7254B0C2D675}">
      <dgm:prSet/>
      <dgm:spPr/>
      <dgm:t>
        <a:bodyPr/>
        <a:lstStyle/>
        <a:p>
          <a:endParaRPr lang="en-US"/>
        </a:p>
      </dgm:t>
    </dgm:pt>
    <dgm:pt modelId="{07D04294-4EFA-42AE-A01C-927548507B5C}">
      <dgm:prSet phldrT="[Text]"/>
      <dgm:spPr>
        <a:xfrm>
          <a:off x="5894449" y="1368987"/>
          <a:ext cx="1722685" cy="2494625"/>
        </a:xfrm>
        <a:solidFill>
          <a:srgbClr val="909E1E">
            <a:tint val="40000"/>
            <a:alpha val="90000"/>
            <a:hueOff val="0"/>
            <a:satOff val="0"/>
            <a:lumOff val="0"/>
            <a:alphaOff val="0"/>
          </a:srgbClr>
        </a:solidFill>
        <a:ln w="19050" cap="flat" cmpd="sng" algn="ctr">
          <a:solidFill>
            <a:srgbClr val="909E1E">
              <a:tint val="40000"/>
              <a:alpha val="90000"/>
              <a:hueOff val="0"/>
              <a:satOff val="0"/>
              <a:lumOff val="0"/>
              <a:alphaOff val="0"/>
            </a:srgbClr>
          </a:solidFill>
          <a:prstDash val="solid"/>
        </a:ln>
        <a:effectLst/>
      </dgm:spPr>
      <dgm:t>
        <a:bodyPr/>
        <a:lstStyle/>
        <a:p>
          <a:r>
            <a:rPr lang="en-US" b="1" dirty="0">
              <a:solidFill>
                <a:sysClr val="windowText" lastClr="000000">
                  <a:hueOff val="0"/>
                  <a:satOff val="0"/>
                  <a:lumOff val="0"/>
                  <a:alphaOff val="0"/>
                </a:sysClr>
              </a:solidFill>
              <a:latin typeface="Articulate" pitchFamily="2" charset="0"/>
              <a:ea typeface="+mn-ea"/>
              <a:cs typeface="+mn-cs"/>
            </a:rPr>
            <a:t>Production</a:t>
          </a:r>
        </a:p>
      </dgm:t>
    </dgm:pt>
    <dgm:pt modelId="{71D73769-2048-4B65-A184-2DC14C77CFE4}" type="parTrans" cxnId="{D4C7F78F-7F21-48BA-9CA1-C540925A0E84}">
      <dgm:prSet/>
      <dgm:spPr/>
      <dgm:t>
        <a:bodyPr/>
        <a:lstStyle/>
        <a:p>
          <a:endParaRPr lang="en-US"/>
        </a:p>
      </dgm:t>
    </dgm:pt>
    <dgm:pt modelId="{FD2EA612-E567-4B9F-85AE-2A1F15FF9956}" type="sibTrans" cxnId="{D4C7F78F-7F21-48BA-9CA1-C540925A0E84}">
      <dgm:prSet/>
      <dgm:spPr/>
      <dgm:t>
        <a:bodyPr/>
        <a:lstStyle/>
        <a:p>
          <a:endParaRPr lang="en-US"/>
        </a:p>
      </dgm:t>
    </dgm:pt>
    <dgm:pt modelId="{DC395337-56A3-47FA-873E-CB5BE692DE78}">
      <dgm:prSet phldrT="[Text]"/>
      <dgm:spPr>
        <a:xfrm>
          <a:off x="5894449" y="1368987"/>
          <a:ext cx="1722685" cy="2494625"/>
        </a:xfrm>
        <a:solidFill>
          <a:srgbClr val="909E1E">
            <a:tint val="40000"/>
            <a:alpha val="90000"/>
            <a:hueOff val="0"/>
            <a:satOff val="0"/>
            <a:lumOff val="0"/>
            <a:alphaOff val="0"/>
          </a:srgbClr>
        </a:solidFill>
        <a:ln w="19050" cap="flat" cmpd="sng" algn="ctr">
          <a:solidFill>
            <a:srgbClr val="909E1E">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Working collaboratively</a:t>
          </a:r>
        </a:p>
      </dgm:t>
    </dgm:pt>
    <dgm:pt modelId="{63736AA4-24AC-479D-BFE2-1296699DF861}" type="parTrans" cxnId="{7D774DCC-6D21-4CBF-8478-5EFDBCB55007}">
      <dgm:prSet/>
      <dgm:spPr/>
      <dgm:t>
        <a:bodyPr/>
        <a:lstStyle/>
        <a:p>
          <a:endParaRPr lang="en-US"/>
        </a:p>
      </dgm:t>
    </dgm:pt>
    <dgm:pt modelId="{16F5DF1B-5C56-4D6E-B80F-2D3FB0D7E17A}" type="sibTrans" cxnId="{7D774DCC-6D21-4CBF-8478-5EFDBCB55007}">
      <dgm:prSet/>
      <dgm:spPr/>
      <dgm:t>
        <a:bodyPr/>
        <a:lstStyle/>
        <a:p>
          <a:endParaRPr lang="en-US"/>
        </a:p>
      </dgm:t>
    </dgm:pt>
    <dgm:pt modelId="{DD8374DE-E811-49A0-ACF5-23B1E9874201}">
      <dgm:prSet phldrT="[Text]"/>
      <dgm:spPr>
        <a:xfrm>
          <a:off x="5894449" y="1368987"/>
          <a:ext cx="1722685" cy="2494625"/>
        </a:xfrm>
        <a:solidFill>
          <a:srgbClr val="909E1E">
            <a:tint val="40000"/>
            <a:alpha val="90000"/>
            <a:hueOff val="0"/>
            <a:satOff val="0"/>
            <a:lumOff val="0"/>
            <a:alphaOff val="0"/>
          </a:srgbClr>
        </a:solidFill>
        <a:ln w="19050" cap="flat" cmpd="sng" algn="ctr">
          <a:solidFill>
            <a:srgbClr val="909E1E">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Interdependent</a:t>
          </a:r>
        </a:p>
      </dgm:t>
    </dgm:pt>
    <dgm:pt modelId="{9584B4A6-DAD7-47AE-A147-57A34A4A8CFB}" type="parTrans" cxnId="{A8732E87-52EF-4717-A058-CA06AA1DB81C}">
      <dgm:prSet/>
      <dgm:spPr/>
      <dgm:t>
        <a:bodyPr/>
        <a:lstStyle/>
        <a:p>
          <a:endParaRPr lang="en-US"/>
        </a:p>
      </dgm:t>
    </dgm:pt>
    <dgm:pt modelId="{204AE4C8-2CCD-4FB4-AFF7-69EA920E3DFD}" type="sibTrans" cxnId="{A8732E87-52EF-4717-A058-CA06AA1DB81C}">
      <dgm:prSet/>
      <dgm:spPr/>
      <dgm:t>
        <a:bodyPr/>
        <a:lstStyle/>
        <a:p>
          <a:endParaRPr lang="en-US"/>
        </a:p>
      </dgm:t>
    </dgm:pt>
    <dgm:pt modelId="{6F59E94E-3AE4-4B58-8AE2-9F7AB87CAD28}">
      <dgm:prSet phldrT="[Text]"/>
      <dgm:spPr>
        <a:xfrm>
          <a:off x="5894449" y="1368987"/>
          <a:ext cx="1722685" cy="2494625"/>
        </a:xfrm>
        <a:solidFill>
          <a:srgbClr val="909E1E">
            <a:tint val="40000"/>
            <a:alpha val="90000"/>
            <a:hueOff val="0"/>
            <a:satOff val="0"/>
            <a:lumOff val="0"/>
            <a:alphaOff val="0"/>
          </a:srgbClr>
        </a:solidFill>
        <a:ln w="19050" cap="flat" cmpd="sng" algn="ctr">
          <a:solidFill>
            <a:srgbClr val="909E1E">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Camaraderie</a:t>
          </a:r>
        </a:p>
      </dgm:t>
    </dgm:pt>
    <dgm:pt modelId="{4A441F13-2FF7-440D-AB16-6786577A23B8}" type="parTrans" cxnId="{DC80560D-A220-4986-992E-87C8D1C74AE3}">
      <dgm:prSet/>
      <dgm:spPr/>
      <dgm:t>
        <a:bodyPr/>
        <a:lstStyle/>
        <a:p>
          <a:endParaRPr lang="en-US"/>
        </a:p>
      </dgm:t>
    </dgm:pt>
    <dgm:pt modelId="{B6F7CBB7-297C-41EC-A170-E8671B32A17B}" type="sibTrans" cxnId="{DC80560D-A220-4986-992E-87C8D1C74AE3}">
      <dgm:prSet/>
      <dgm:spPr/>
      <dgm:t>
        <a:bodyPr/>
        <a:lstStyle/>
        <a:p>
          <a:endParaRPr lang="en-US"/>
        </a:p>
      </dgm:t>
    </dgm:pt>
    <dgm:pt modelId="{A3A32446-AFE4-4423-89C5-98C955BDBFA3}">
      <dgm:prSet phldrT="[Text]"/>
      <dgm:spPr>
        <a:xfrm>
          <a:off x="5894449" y="1368987"/>
          <a:ext cx="1722685" cy="2494625"/>
        </a:xfrm>
        <a:solidFill>
          <a:srgbClr val="909E1E">
            <a:tint val="40000"/>
            <a:alpha val="90000"/>
            <a:hueOff val="0"/>
            <a:satOff val="0"/>
            <a:lumOff val="0"/>
            <a:alphaOff val="0"/>
          </a:srgbClr>
        </a:solidFill>
        <a:ln w="19050" cap="flat" cmpd="sng" algn="ctr">
          <a:solidFill>
            <a:srgbClr val="909E1E">
              <a:tint val="40000"/>
              <a:alpha val="90000"/>
              <a:hueOff val="0"/>
              <a:satOff val="0"/>
              <a:lumOff val="0"/>
              <a:alphaOff val="0"/>
            </a:srgbClr>
          </a:solidFill>
          <a:prstDash val="solid"/>
        </a:ln>
        <a:effectLst/>
      </dgm:spPr>
      <dgm:t>
        <a:bodyPr/>
        <a:lstStyle/>
        <a:p>
          <a:endParaRPr lang="en-US" dirty="0">
            <a:solidFill>
              <a:sysClr val="windowText" lastClr="000000">
                <a:hueOff val="0"/>
                <a:satOff val="0"/>
                <a:lumOff val="0"/>
                <a:alphaOff val="0"/>
              </a:sysClr>
            </a:solidFill>
            <a:latin typeface="Arial"/>
            <a:ea typeface="+mn-ea"/>
            <a:cs typeface="+mn-cs"/>
          </a:endParaRPr>
        </a:p>
      </dgm:t>
    </dgm:pt>
    <dgm:pt modelId="{39BD2953-9315-43A6-93DB-91384CF91F3F}" type="parTrans" cxnId="{1E4F1ED8-500D-48AA-A130-4536FCBB62A9}">
      <dgm:prSet/>
      <dgm:spPr/>
      <dgm:t>
        <a:bodyPr/>
        <a:lstStyle/>
        <a:p>
          <a:endParaRPr lang="en-US"/>
        </a:p>
      </dgm:t>
    </dgm:pt>
    <dgm:pt modelId="{7FCAFBB6-283C-408E-B1A2-285432044504}" type="sibTrans" cxnId="{1E4F1ED8-500D-48AA-A130-4536FCBB62A9}">
      <dgm:prSet/>
      <dgm:spPr/>
      <dgm:t>
        <a:bodyPr/>
        <a:lstStyle/>
        <a:p>
          <a:endParaRPr lang="en-US"/>
        </a:p>
      </dgm:t>
    </dgm:pt>
    <dgm:pt modelId="{F67FE250-49DA-4CA3-8A3F-D16751F4E7FC}">
      <dgm:prSet phldrT="[Text]"/>
      <dgm:spPr>
        <a:xfrm>
          <a:off x="5894449" y="1368987"/>
          <a:ext cx="1722685" cy="2494625"/>
        </a:xfrm>
        <a:solidFill>
          <a:srgbClr val="909E1E">
            <a:tint val="40000"/>
            <a:alpha val="90000"/>
            <a:hueOff val="0"/>
            <a:satOff val="0"/>
            <a:lumOff val="0"/>
            <a:alphaOff val="0"/>
          </a:srgbClr>
        </a:solidFill>
        <a:ln w="19050" cap="flat" cmpd="sng" algn="ctr">
          <a:solidFill>
            <a:srgbClr val="909E1E">
              <a:tint val="40000"/>
              <a:alpha val="9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Articulate" pitchFamily="2" charset="0"/>
              <a:ea typeface="+mn-ea"/>
              <a:cs typeface="+mn-cs"/>
            </a:rPr>
            <a:t>Trust</a:t>
          </a:r>
        </a:p>
      </dgm:t>
    </dgm:pt>
    <dgm:pt modelId="{812DCE78-93ED-4E05-ACF2-00FEE1E9AF5A}" type="parTrans" cxnId="{B2B83D6C-C4D8-4C0C-A7E8-5420DDA32138}">
      <dgm:prSet/>
      <dgm:spPr/>
      <dgm:t>
        <a:bodyPr/>
        <a:lstStyle/>
        <a:p>
          <a:endParaRPr lang="en-US"/>
        </a:p>
      </dgm:t>
    </dgm:pt>
    <dgm:pt modelId="{D095DCEB-6871-43A5-8DA8-C0A5F5AFC36F}" type="sibTrans" cxnId="{B2B83D6C-C4D8-4C0C-A7E8-5420DDA32138}">
      <dgm:prSet/>
      <dgm:spPr/>
      <dgm:t>
        <a:bodyPr/>
        <a:lstStyle/>
        <a:p>
          <a:endParaRPr lang="en-US"/>
        </a:p>
      </dgm:t>
    </dgm:pt>
    <dgm:pt modelId="{8D7CC4CA-4651-4C46-BE7B-76B247C17F8D}" type="pres">
      <dgm:prSet presAssocID="{13BB72F6-3B0E-4AD0-A6CA-EA9CD53DEC4A}" presName="Name0" presStyleCnt="0">
        <dgm:presLayoutVars>
          <dgm:dir/>
          <dgm:animLvl val="lvl"/>
          <dgm:resizeHandles val="exact"/>
        </dgm:presLayoutVars>
      </dgm:prSet>
      <dgm:spPr/>
      <dgm:t>
        <a:bodyPr/>
        <a:lstStyle/>
        <a:p>
          <a:endParaRPr lang="en-US"/>
        </a:p>
      </dgm:t>
    </dgm:pt>
    <dgm:pt modelId="{3FDD48C2-8C8A-40C2-81E7-19CA46A8DBF2}" type="pres">
      <dgm:prSet presAssocID="{C73E3CC1-0EFD-4153-B3F8-333ACA1DDB5C}" presName="composite" presStyleCnt="0"/>
      <dgm:spPr/>
    </dgm:pt>
    <dgm:pt modelId="{D4E27041-8786-42C9-BAB6-AF2A1ABF518B}" type="pres">
      <dgm:prSet presAssocID="{C73E3CC1-0EFD-4153-B3F8-333ACA1DDB5C}" presName="parTx" presStyleLbl="alignNode1" presStyleIdx="0" presStyleCnt="4">
        <dgm:presLayoutVars>
          <dgm:chMax val="0"/>
          <dgm:chPref val="0"/>
          <dgm:bulletEnabled val="1"/>
        </dgm:presLayoutVars>
      </dgm:prSet>
      <dgm:spPr>
        <a:prstGeom prst="rect">
          <a:avLst/>
        </a:prstGeom>
      </dgm:spPr>
      <dgm:t>
        <a:bodyPr/>
        <a:lstStyle/>
        <a:p>
          <a:endParaRPr lang="en-US"/>
        </a:p>
      </dgm:t>
    </dgm:pt>
    <dgm:pt modelId="{F1B9D5A4-BCE0-45C9-873A-20F53BD243F2}" type="pres">
      <dgm:prSet presAssocID="{C73E3CC1-0EFD-4153-B3F8-333ACA1DDB5C}" presName="desTx" presStyleLbl="alignAccFollowNode1" presStyleIdx="0" presStyleCnt="4">
        <dgm:presLayoutVars>
          <dgm:bulletEnabled val="1"/>
        </dgm:presLayoutVars>
      </dgm:prSet>
      <dgm:spPr>
        <a:prstGeom prst="rect">
          <a:avLst/>
        </a:prstGeom>
      </dgm:spPr>
      <dgm:t>
        <a:bodyPr/>
        <a:lstStyle/>
        <a:p>
          <a:endParaRPr lang="en-US"/>
        </a:p>
      </dgm:t>
    </dgm:pt>
    <dgm:pt modelId="{061F49E4-FDAE-4C62-BDDC-DF9CE771B16A}" type="pres">
      <dgm:prSet presAssocID="{1054E771-5480-4921-94C5-2A0E463B081B}" presName="space" presStyleCnt="0"/>
      <dgm:spPr/>
    </dgm:pt>
    <dgm:pt modelId="{D9C9AC7E-1B73-4184-8069-40562840291C}" type="pres">
      <dgm:prSet presAssocID="{7E19654E-8FAE-4E3F-9976-5D03C13EC5AA}" presName="composite" presStyleCnt="0"/>
      <dgm:spPr/>
    </dgm:pt>
    <dgm:pt modelId="{DCE64928-2664-4E36-AA4A-6B848285B68C}" type="pres">
      <dgm:prSet presAssocID="{7E19654E-8FAE-4E3F-9976-5D03C13EC5AA}" presName="parTx" presStyleLbl="alignNode1" presStyleIdx="1" presStyleCnt="4">
        <dgm:presLayoutVars>
          <dgm:chMax val="0"/>
          <dgm:chPref val="0"/>
          <dgm:bulletEnabled val="1"/>
        </dgm:presLayoutVars>
      </dgm:prSet>
      <dgm:spPr>
        <a:prstGeom prst="rect">
          <a:avLst/>
        </a:prstGeom>
      </dgm:spPr>
      <dgm:t>
        <a:bodyPr/>
        <a:lstStyle/>
        <a:p>
          <a:endParaRPr lang="en-US"/>
        </a:p>
      </dgm:t>
    </dgm:pt>
    <dgm:pt modelId="{63FD02F4-BD6A-487B-8DD2-66EB35E3AE7F}" type="pres">
      <dgm:prSet presAssocID="{7E19654E-8FAE-4E3F-9976-5D03C13EC5AA}" presName="desTx" presStyleLbl="alignAccFollowNode1" presStyleIdx="1" presStyleCnt="4">
        <dgm:presLayoutVars>
          <dgm:bulletEnabled val="1"/>
        </dgm:presLayoutVars>
      </dgm:prSet>
      <dgm:spPr>
        <a:prstGeom prst="rect">
          <a:avLst/>
        </a:prstGeom>
      </dgm:spPr>
      <dgm:t>
        <a:bodyPr/>
        <a:lstStyle/>
        <a:p>
          <a:endParaRPr lang="en-US"/>
        </a:p>
      </dgm:t>
    </dgm:pt>
    <dgm:pt modelId="{4675DE1E-AB05-4723-B7B8-A7F657024CD1}" type="pres">
      <dgm:prSet presAssocID="{58AC8F7F-1979-420D-937F-36BB24D64DFB}" presName="space" presStyleCnt="0"/>
      <dgm:spPr/>
    </dgm:pt>
    <dgm:pt modelId="{341D2F4C-90C0-4835-9799-9458800B6237}" type="pres">
      <dgm:prSet presAssocID="{7F9FED1C-F354-4303-94D3-44EA3570271F}" presName="composite" presStyleCnt="0"/>
      <dgm:spPr/>
    </dgm:pt>
    <dgm:pt modelId="{5B8AFC29-9B2E-4E61-856F-E053A6E9F350}" type="pres">
      <dgm:prSet presAssocID="{7F9FED1C-F354-4303-94D3-44EA3570271F}" presName="parTx" presStyleLbl="alignNode1" presStyleIdx="2" presStyleCnt="4">
        <dgm:presLayoutVars>
          <dgm:chMax val="0"/>
          <dgm:chPref val="0"/>
          <dgm:bulletEnabled val="1"/>
        </dgm:presLayoutVars>
      </dgm:prSet>
      <dgm:spPr>
        <a:prstGeom prst="rect">
          <a:avLst/>
        </a:prstGeom>
      </dgm:spPr>
      <dgm:t>
        <a:bodyPr/>
        <a:lstStyle/>
        <a:p>
          <a:endParaRPr lang="en-US"/>
        </a:p>
      </dgm:t>
    </dgm:pt>
    <dgm:pt modelId="{D59F2561-7614-4043-B7DD-76ED82AE3738}" type="pres">
      <dgm:prSet presAssocID="{7F9FED1C-F354-4303-94D3-44EA3570271F}" presName="desTx" presStyleLbl="alignAccFollowNode1" presStyleIdx="2" presStyleCnt="4">
        <dgm:presLayoutVars>
          <dgm:bulletEnabled val="1"/>
        </dgm:presLayoutVars>
      </dgm:prSet>
      <dgm:spPr>
        <a:prstGeom prst="rect">
          <a:avLst/>
        </a:prstGeom>
      </dgm:spPr>
      <dgm:t>
        <a:bodyPr/>
        <a:lstStyle/>
        <a:p>
          <a:endParaRPr lang="en-US"/>
        </a:p>
      </dgm:t>
    </dgm:pt>
    <dgm:pt modelId="{F8EC8221-56B2-4A26-B954-B62C0674CA18}" type="pres">
      <dgm:prSet presAssocID="{8DDBBE4F-EDBA-4196-89FB-0385468BE96B}" presName="space" presStyleCnt="0"/>
      <dgm:spPr/>
    </dgm:pt>
    <dgm:pt modelId="{63719DAA-6D85-47AB-8D69-0618FD7984E2}" type="pres">
      <dgm:prSet presAssocID="{A4CE1935-AB18-438C-944C-3E6EDBEC67B2}" presName="composite" presStyleCnt="0"/>
      <dgm:spPr/>
    </dgm:pt>
    <dgm:pt modelId="{704A69EC-B911-4404-B706-98F6CEE45910}" type="pres">
      <dgm:prSet presAssocID="{A4CE1935-AB18-438C-944C-3E6EDBEC67B2}" presName="parTx" presStyleLbl="alignNode1" presStyleIdx="3" presStyleCnt="4">
        <dgm:presLayoutVars>
          <dgm:chMax val="0"/>
          <dgm:chPref val="0"/>
          <dgm:bulletEnabled val="1"/>
        </dgm:presLayoutVars>
      </dgm:prSet>
      <dgm:spPr>
        <a:prstGeom prst="rect">
          <a:avLst/>
        </a:prstGeom>
      </dgm:spPr>
      <dgm:t>
        <a:bodyPr/>
        <a:lstStyle/>
        <a:p>
          <a:endParaRPr lang="en-US"/>
        </a:p>
      </dgm:t>
    </dgm:pt>
    <dgm:pt modelId="{241E3439-5D55-47F5-A3D3-F0E608A1FA58}" type="pres">
      <dgm:prSet presAssocID="{A4CE1935-AB18-438C-944C-3E6EDBEC67B2}" presName="desTx" presStyleLbl="alignAccFollowNode1" presStyleIdx="3" presStyleCnt="4">
        <dgm:presLayoutVars>
          <dgm:bulletEnabled val="1"/>
        </dgm:presLayoutVars>
      </dgm:prSet>
      <dgm:spPr>
        <a:prstGeom prst="rect">
          <a:avLst/>
        </a:prstGeom>
      </dgm:spPr>
      <dgm:t>
        <a:bodyPr/>
        <a:lstStyle/>
        <a:p>
          <a:endParaRPr lang="en-US"/>
        </a:p>
      </dgm:t>
    </dgm:pt>
  </dgm:ptLst>
  <dgm:cxnLst>
    <dgm:cxn modelId="{FFEF281C-40B7-4CB8-856E-E4A7C53C0149}" srcId="{AB821ABA-180E-47C6-856A-C7641A337D3D}" destId="{ADC1A283-4A4D-438A-9417-C006E4512EE6}" srcOrd="0" destOrd="0" parTransId="{33541888-BF32-4E89-87AD-FA7FB0A35E5E}" sibTransId="{DC96F622-DB68-44A8-B8BC-458137CB1D4F}"/>
    <dgm:cxn modelId="{0E4BE76D-A859-4C75-8E6A-6C8383D733B6}" srcId="{F34D2F27-56EA-4105-9020-3F942BED5C75}" destId="{8C8EA040-D960-4A24-8403-E229357DB81B}" srcOrd="1" destOrd="0" parTransId="{76658F1B-F8C1-4AE4-81AD-D3A94A3758B3}" sibTransId="{ABF24C28-D4BD-4762-B754-967741044506}"/>
    <dgm:cxn modelId="{5A83ABF4-AE77-4B0E-B240-03B9FFC1AA5C}" type="presOf" srcId="{A4CE1935-AB18-438C-944C-3E6EDBEC67B2}" destId="{704A69EC-B911-4404-B706-98F6CEE45910}" srcOrd="0" destOrd="0" presId="urn:microsoft.com/office/officeart/2005/8/layout/hList1"/>
    <dgm:cxn modelId="{1E4F1ED8-500D-48AA-A130-4536FCBB62A9}" srcId="{07D04294-4EFA-42AE-A01C-927548507B5C}" destId="{A3A32446-AFE4-4423-89C5-98C955BDBFA3}" srcOrd="4" destOrd="0" parTransId="{39BD2953-9315-43A6-93DB-91384CF91F3F}" sibTransId="{7FCAFBB6-283C-408E-B1A2-285432044504}"/>
    <dgm:cxn modelId="{CE12365E-54F0-471D-9E5C-4BB5E4EAE723}" srcId="{F34D2F27-56EA-4105-9020-3F942BED5C75}" destId="{A5D1151C-380B-4F71-9CEC-2B126F218418}" srcOrd="3" destOrd="0" parTransId="{FE15C399-669C-4C31-85F2-194EB1A47BD5}" sibTransId="{3C575F78-A45F-454F-8635-FB2263BB89EB}"/>
    <dgm:cxn modelId="{523B757B-704D-4F8F-8AF1-741BA317DF0E}" type="presOf" srcId="{A5D1151C-380B-4F71-9CEC-2B126F218418}" destId="{63FD02F4-BD6A-487B-8DD2-66EB35E3AE7F}" srcOrd="0" destOrd="4" presId="urn:microsoft.com/office/officeart/2005/8/layout/hList1"/>
    <dgm:cxn modelId="{03B7166F-07B8-485C-B596-78FF0F40C340}" type="presOf" srcId="{C73E3CC1-0EFD-4153-B3F8-333ACA1DDB5C}" destId="{D4E27041-8786-42C9-BAB6-AF2A1ABF518B}" srcOrd="0" destOrd="0" presId="urn:microsoft.com/office/officeart/2005/8/layout/hList1"/>
    <dgm:cxn modelId="{799A1EFE-57C0-401A-8046-5B75FA63C426}" srcId="{AB821ABA-180E-47C6-856A-C7641A337D3D}" destId="{5751060F-11BF-4C8C-92C7-4EB1572436F3}" srcOrd="1" destOrd="0" parTransId="{FA524FB3-D24B-4FAC-945D-C1027E5E3A58}" sibTransId="{CF1DE5CB-3C03-4821-8E12-367A466F6DBE}"/>
    <dgm:cxn modelId="{E18A589C-A9B7-4C32-9486-701168F92EF2}" type="presOf" srcId="{5751060F-11BF-4C8C-92C7-4EB1572436F3}" destId="{D59F2561-7614-4043-B7DD-76ED82AE3738}" srcOrd="0" destOrd="2" presId="urn:microsoft.com/office/officeart/2005/8/layout/hList1"/>
    <dgm:cxn modelId="{F328C882-15B4-4B83-BE72-F5B7888206CF}" srcId="{AB821ABA-180E-47C6-856A-C7641A337D3D}" destId="{FD3A46C7-7539-4A44-8974-C65AEAA6E9E3}" srcOrd="3" destOrd="0" parTransId="{FAAA6A1C-70C8-4ADC-B282-1B46403DAA53}" sibTransId="{2E52C8E9-B58A-4F1A-9A5C-AB84C645C346}"/>
    <dgm:cxn modelId="{ECD286EE-D891-4A58-861B-5376E2C42B58}" type="presOf" srcId="{094B1270-D9EE-491D-AA61-619EF3C86A4F}" destId="{F1B9D5A4-BCE0-45C9-873A-20F53BD243F2}" srcOrd="0" destOrd="2" presId="urn:microsoft.com/office/officeart/2005/8/layout/hList1"/>
    <dgm:cxn modelId="{C10FD614-4B78-469C-9425-E87F8AF15B7F}" srcId="{F34D2F27-56EA-4105-9020-3F942BED5C75}" destId="{8936E9F6-E2EC-4437-9451-DADEEB49DBAD}" srcOrd="2" destOrd="0" parTransId="{07C84D44-54EC-456E-8D01-6E1E8C5F0BD2}" sibTransId="{7A8FBCC2-332D-4119-9180-D9A831D7A33C}"/>
    <dgm:cxn modelId="{D4C7F78F-7F21-48BA-9CA1-C540925A0E84}" srcId="{A4CE1935-AB18-438C-944C-3E6EDBEC67B2}" destId="{07D04294-4EFA-42AE-A01C-927548507B5C}" srcOrd="0" destOrd="0" parTransId="{71D73769-2048-4B65-A184-2DC14C77CFE4}" sibTransId="{FD2EA612-E567-4B9F-85AE-2A1F15FF9956}"/>
    <dgm:cxn modelId="{3694AA89-4103-4C96-AEDD-736B1F01DB4F}" type="presOf" srcId="{FDB4786E-6C49-478D-8920-450891BBBCA6}" destId="{D59F2561-7614-4043-B7DD-76ED82AE3738}" srcOrd="0" destOrd="3" presId="urn:microsoft.com/office/officeart/2005/8/layout/hList1"/>
    <dgm:cxn modelId="{92406BB1-C7FF-4BD9-AC3A-E029D01DB059}" srcId="{7ED0F1A8-E4A8-4F5C-83F1-BA4C422D6BC7}" destId="{88C7C2D5-EF6B-4401-92BB-B366DFA07654}" srcOrd="2" destOrd="0" parTransId="{60CBAFDE-6DF9-45A6-9AF6-544B5FD28F79}" sibTransId="{6EA41ECD-255B-49B2-870A-048D4DCE348C}"/>
    <dgm:cxn modelId="{824556DC-B94E-44B0-A216-DDF21F67336C}" srcId="{7F9FED1C-F354-4303-94D3-44EA3570271F}" destId="{AB821ABA-180E-47C6-856A-C7641A337D3D}" srcOrd="0" destOrd="0" parTransId="{37FE25A9-B69E-4178-BAD6-AC4EFC754737}" sibTransId="{750DE2B9-634C-4F92-9BF3-CFE89FA31B04}"/>
    <dgm:cxn modelId="{A3F17815-4FB2-47E9-9F8A-3E6437239785}" type="presOf" srcId="{AB821ABA-180E-47C6-856A-C7641A337D3D}" destId="{D59F2561-7614-4043-B7DD-76ED82AE3738}" srcOrd="0" destOrd="0" presId="urn:microsoft.com/office/officeart/2005/8/layout/hList1"/>
    <dgm:cxn modelId="{E137354F-BAD1-4BBD-A2B6-129082D3720F}" type="presOf" srcId="{6F3FD6B8-D084-4574-9E85-FED35F89E4D4}" destId="{63FD02F4-BD6A-487B-8DD2-66EB35E3AE7F}" srcOrd="0" destOrd="1" presId="urn:microsoft.com/office/officeart/2005/8/layout/hList1"/>
    <dgm:cxn modelId="{E14980D2-8C9F-453A-874D-E487E499E1A8}" srcId="{7ED0F1A8-E4A8-4F5C-83F1-BA4C422D6BC7}" destId="{6FB12232-8E5D-4A94-B59F-DE544240C541}" srcOrd="0" destOrd="0" parTransId="{E354710C-9638-495E-915E-245D9C0447D9}" sibTransId="{AD8EDB2C-D5EE-4CFE-AA7F-24B711630083}"/>
    <dgm:cxn modelId="{DC80560D-A220-4986-992E-87C8D1C74AE3}" srcId="{07D04294-4EFA-42AE-A01C-927548507B5C}" destId="{6F59E94E-3AE4-4B58-8AE2-9F7AB87CAD28}" srcOrd="2" destOrd="0" parTransId="{4A441F13-2FF7-440D-AB16-6786577A23B8}" sibTransId="{B6F7CBB7-297C-41EC-A170-E8671B32A17B}"/>
    <dgm:cxn modelId="{2B4DFEE2-AB51-416B-A161-34E3B72F02CC}" srcId="{13BB72F6-3B0E-4AD0-A6CA-EA9CD53DEC4A}" destId="{C73E3CC1-0EFD-4153-B3F8-333ACA1DDB5C}" srcOrd="0" destOrd="0" parTransId="{05FDDEC3-F3D5-4F4E-97C7-18FEF9F7A4F9}" sibTransId="{1054E771-5480-4921-94C5-2A0E463B081B}"/>
    <dgm:cxn modelId="{95D15F5F-F32A-4045-B569-61D027AA1786}" srcId="{7E19654E-8FAE-4E3F-9976-5D03C13EC5AA}" destId="{F34D2F27-56EA-4105-9020-3F942BED5C75}" srcOrd="0" destOrd="0" parTransId="{BBFEA229-1722-4701-8611-1965A89B1D72}" sibTransId="{538C61C9-5B1C-4222-B179-6480EF991EF2}"/>
    <dgm:cxn modelId="{F20235BA-CDF8-497D-A245-481DFB150CA1}" type="presOf" srcId="{ADC1A283-4A4D-438A-9417-C006E4512EE6}" destId="{D59F2561-7614-4043-B7DD-76ED82AE3738}" srcOrd="0" destOrd="1" presId="urn:microsoft.com/office/officeart/2005/8/layout/hList1"/>
    <dgm:cxn modelId="{1DFFE5EE-3EB8-4302-A251-00D3582EABEA}" type="presOf" srcId="{88C7C2D5-EF6B-4401-92BB-B366DFA07654}" destId="{F1B9D5A4-BCE0-45C9-873A-20F53BD243F2}" srcOrd="0" destOrd="3" presId="urn:microsoft.com/office/officeart/2005/8/layout/hList1"/>
    <dgm:cxn modelId="{B723379F-6E0E-4E67-8099-D9FBB0066F69}" type="presOf" srcId="{07D04294-4EFA-42AE-A01C-927548507B5C}" destId="{241E3439-5D55-47F5-A3D3-F0E608A1FA58}" srcOrd="0" destOrd="0" presId="urn:microsoft.com/office/officeart/2005/8/layout/hList1"/>
    <dgm:cxn modelId="{61F3C2B4-78B4-4C23-B809-4AB0E4CF9ABA}" srcId="{F34D2F27-56EA-4105-9020-3F942BED5C75}" destId="{6F3FD6B8-D084-4574-9E85-FED35F89E4D4}" srcOrd="0" destOrd="0" parTransId="{1811647C-A55E-4155-ADE2-23E9D8A551CA}" sibTransId="{486FD9A3-9858-46CB-A4BE-4E70F7CCF4BA}"/>
    <dgm:cxn modelId="{D7DCBEFC-7D93-4682-9BD1-931886750496}" type="presOf" srcId="{8936E9F6-E2EC-4437-9451-DADEEB49DBAD}" destId="{63FD02F4-BD6A-487B-8DD2-66EB35E3AE7F}" srcOrd="0" destOrd="3" presId="urn:microsoft.com/office/officeart/2005/8/layout/hList1"/>
    <dgm:cxn modelId="{FD09D87A-F8D0-4E47-AC43-3B6EEBE86DAC}" type="presOf" srcId="{6F59E94E-3AE4-4B58-8AE2-9F7AB87CAD28}" destId="{241E3439-5D55-47F5-A3D3-F0E608A1FA58}" srcOrd="0" destOrd="3" presId="urn:microsoft.com/office/officeart/2005/8/layout/hList1"/>
    <dgm:cxn modelId="{F080E758-D3B1-4E3C-AEC5-5744C782616D}" srcId="{7ED0F1A8-E4A8-4F5C-83F1-BA4C422D6BC7}" destId="{094B1270-D9EE-491D-AA61-619EF3C86A4F}" srcOrd="1" destOrd="0" parTransId="{2412FFC9-A80F-46D4-B35C-7979A2B5EDB7}" sibTransId="{6E1121BE-8513-477B-9BB1-0FE61888904C}"/>
    <dgm:cxn modelId="{0EB5E9AC-8144-4203-B996-79C26EC483E8}" type="presOf" srcId="{F34D2F27-56EA-4105-9020-3F942BED5C75}" destId="{63FD02F4-BD6A-487B-8DD2-66EB35E3AE7F}" srcOrd="0" destOrd="0" presId="urn:microsoft.com/office/officeart/2005/8/layout/hList1"/>
    <dgm:cxn modelId="{F2D8D771-1A86-49CD-AD2C-31B2BC549E5C}" type="presOf" srcId="{7F9FED1C-F354-4303-94D3-44EA3570271F}" destId="{5B8AFC29-9B2E-4E61-856F-E053A6E9F350}" srcOrd="0" destOrd="0" presId="urn:microsoft.com/office/officeart/2005/8/layout/hList1"/>
    <dgm:cxn modelId="{E5E66223-94F3-487B-B3C6-BCA44AB3C656}" type="presOf" srcId="{DD8374DE-E811-49A0-ACF5-23B1E9874201}" destId="{241E3439-5D55-47F5-A3D3-F0E608A1FA58}" srcOrd="0" destOrd="2" presId="urn:microsoft.com/office/officeart/2005/8/layout/hList1"/>
    <dgm:cxn modelId="{53043A26-73A2-4AB4-BFC8-D1C9E3AFF370}" srcId="{13BB72F6-3B0E-4AD0-A6CA-EA9CD53DEC4A}" destId="{7F9FED1C-F354-4303-94D3-44EA3570271F}" srcOrd="2" destOrd="0" parTransId="{B776C533-8051-4B7A-9A20-D01B1B30CC7A}" sibTransId="{8DDBBE4F-EDBA-4196-89FB-0385468BE96B}"/>
    <dgm:cxn modelId="{BB5502DB-7D97-4FE3-A0DD-2513FAB40573}" type="presOf" srcId="{7ED0F1A8-E4A8-4F5C-83F1-BA4C422D6BC7}" destId="{F1B9D5A4-BCE0-45C9-873A-20F53BD243F2}" srcOrd="0" destOrd="0" presId="urn:microsoft.com/office/officeart/2005/8/layout/hList1"/>
    <dgm:cxn modelId="{7D774DCC-6D21-4CBF-8478-5EFDBCB55007}" srcId="{07D04294-4EFA-42AE-A01C-927548507B5C}" destId="{DC395337-56A3-47FA-873E-CB5BE692DE78}" srcOrd="0" destOrd="0" parTransId="{63736AA4-24AC-479D-BFE2-1296699DF861}" sibTransId="{16F5DF1B-5C56-4D6E-B80F-2D3FB0D7E17A}"/>
    <dgm:cxn modelId="{B2B83D6C-C4D8-4C0C-A7E8-5420DDA32138}" srcId="{07D04294-4EFA-42AE-A01C-927548507B5C}" destId="{F67FE250-49DA-4CA3-8A3F-D16751F4E7FC}" srcOrd="3" destOrd="0" parTransId="{812DCE78-93ED-4E05-ACF2-00FEE1E9AF5A}" sibTransId="{D095DCEB-6871-43A5-8DA8-C0A5F5AFC36F}"/>
    <dgm:cxn modelId="{EDA8FE4F-E0E7-4E05-99B8-668AF2FB26C5}" type="presOf" srcId="{8C8EA040-D960-4A24-8403-E229357DB81B}" destId="{63FD02F4-BD6A-487B-8DD2-66EB35E3AE7F}" srcOrd="0" destOrd="2" presId="urn:microsoft.com/office/officeart/2005/8/layout/hList1"/>
    <dgm:cxn modelId="{7F0FB109-F033-4676-854F-7254B0C2D675}" srcId="{13BB72F6-3B0E-4AD0-A6CA-EA9CD53DEC4A}" destId="{A4CE1935-AB18-438C-944C-3E6EDBEC67B2}" srcOrd="3" destOrd="0" parTransId="{F37157EA-E36C-4029-B2F9-C4C78141B4C8}" sibTransId="{4862FCFD-1029-46C7-A740-A018978B934C}"/>
    <dgm:cxn modelId="{3826A759-BB89-466C-B115-F7391808BCFD}" type="presOf" srcId="{FD3A46C7-7539-4A44-8974-C65AEAA6E9E3}" destId="{D59F2561-7614-4043-B7DD-76ED82AE3738}" srcOrd="0" destOrd="4" presId="urn:microsoft.com/office/officeart/2005/8/layout/hList1"/>
    <dgm:cxn modelId="{90292B18-1C6A-484D-B3A6-75D731814D5C}" type="presOf" srcId="{F67FE250-49DA-4CA3-8A3F-D16751F4E7FC}" destId="{241E3439-5D55-47F5-A3D3-F0E608A1FA58}" srcOrd="0" destOrd="4" presId="urn:microsoft.com/office/officeart/2005/8/layout/hList1"/>
    <dgm:cxn modelId="{912ED79D-FA0A-4967-9C78-3338C724F70C}" srcId="{13BB72F6-3B0E-4AD0-A6CA-EA9CD53DEC4A}" destId="{7E19654E-8FAE-4E3F-9976-5D03C13EC5AA}" srcOrd="1" destOrd="0" parTransId="{0E52C264-3B7C-49A9-8D3E-27CCF7738531}" sibTransId="{58AC8F7F-1979-420D-937F-36BB24D64DFB}"/>
    <dgm:cxn modelId="{9A5FA1F9-6B51-4F87-9A0E-64BE43300119}" type="presOf" srcId="{7E19654E-8FAE-4E3F-9976-5D03C13EC5AA}" destId="{DCE64928-2664-4E36-AA4A-6B848285B68C}" srcOrd="0" destOrd="0" presId="urn:microsoft.com/office/officeart/2005/8/layout/hList1"/>
    <dgm:cxn modelId="{AFD4AEB6-994A-47E1-A91C-7344FB2B6ECB}" srcId="{C73E3CC1-0EFD-4153-B3F8-333ACA1DDB5C}" destId="{7ED0F1A8-E4A8-4F5C-83F1-BA4C422D6BC7}" srcOrd="0" destOrd="0" parTransId="{B4E0148D-822B-457C-87BD-817E9A440144}" sibTransId="{8F1FE905-7A92-40EC-80A1-55A0DCB32EC9}"/>
    <dgm:cxn modelId="{A8732E87-52EF-4717-A058-CA06AA1DB81C}" srcId="{07D04294-4EFA-42AE-A01C-927548507B5C}" destId="{DD8374DE-E811-49A0-ACF5-23B1E9874201}" srcOrd="1" destOrd="0" parTransId="{9584B4A6-DAD7-47AE-A147-57A34A4A8CFB}" sibTransId="{204AE4C8-2CCD-4FB4-AFF7-69EA920E3DFD}"/>
    <dgm:cxn modelId="{E10BB004-252F-4DE9-8516-7F9CF8E3B9B3}" type="presOf" srcId="{13BB72F6-3B0E-4AD0-A6CA-EA9CD53DEC4A}" destId="{8D7CC4CA-4651-4C46-BE7B-76B247C17F8D}" srcOrd="0" destOrd="0" presId="urn:microsoft.com/office/officeart/2005/8/layout/hList1"/>
    <dgm:cxn modelId="{99C54B9B-4356-4622-9FD4-AC19AD327627}" type="presOf" srcId="{DC395337-56A3-47FA-873E-CB5BE692DE78}" destId="{241E3439-5D55-47F5-A3D3-F0E608A1FA58}" srcOrd="0" destOrd="1" presId="urn:microsoft.com/office/officeart/2005/8/layout/hList1"/>
    <dgm:cxn modelId="{7A201AE1-6A0A-48C0-A7D9-60A90D677404}" srcId="{AB821ABA-180E-47C6-856A-C7641A337D3D}" destId="{FDB4786E-6C49-478D-8920-450891BBBCA6}" srcOrd="2" destOrd="0" parTransId="{027C4559-E3E5-4173-9607-41CACE35E3FC}" sibTransId="{480B645D-6518-4ECF-A88A-5487DACD63F1}"/>
    <dgm:cxn modelId="{0DB266D6-ECF2-4148-BBE2-D36000F5DEDF}" type="presOf" srcId="{A3A32446-AFE4-4423-89C5-98C955BDBFA3}" destId="{241E3439-5D55-47F5-A3D3-F0E608A1FA58}" srcOrd="0" destOrd="5" presId="urn:microsoft.com/office/officeart/2005/8/layout/hList1"/>
    <dgm:cxn modelId="{840D7C20-BB0C-44EC-9594-D740F3FA248D}" type="presOf" srcId="{6FB12232-8E5D-4A94-B59F-DE544240C541}" destId="{F1B9D5A4-BCE0-45C9-873A-20F53BD243F2}" srcOrd="0" destOrd="1" presId="urn:microsoft.com/office/officeart/2005/8/layout/hList1"/>
    <dgm:cxn modelId="{D0DD0104-EE54-4BAF-9328-7B1BB552B0FB}" type="presParOf" srcId="{8D7CC4CA-4651-4C46-BE7B-76B247C17F8D}" destId="{3FDD48C2-8C8A-40C2-81E7-19CA46A8DBF2}" srcOrd="0" destOrd="0" presId="urn:microsoft.com/office/officeart/2005/8/layout/hList1"/>
    <dgm:cxn modelId="{B3EC6397-1FAA-4E24-BB47-6EC3C89E6D9C}" type="presParOf" srcId="{3FDD48C2-8C8A-40C2-81E7-19CA46A8DBF2}" destId="{D4E27041-8786-42C9-BAB6-AF2A1ABF518B}" srcOrd="0" destOrd="0" presId="urn:microsoft.com/office/officeart/2005/8/layout/hList1"/>
    <dgm:cxn modelId="{0FA29E11-CAFD-4318-8DC7-67A0619F2856}" type="presParOf" srcId="{3FDD48C2-8C8A-40C2-81E7-19CA46A8DBF2}" destId="{F1B9D5A4-BCE0-45C9-873A-20F53BD243F2}" srcOrd="1" destOrd="0" presId="urn:microsoft.com/office/officeart/2005/8/layout/hList1"/>
    <dgm:cxn modelId="{EE5A37E3-4C7B-40C9-BB27-7BECCF3FE089}" type="presParOf" srcId="{8D7CC4CA-4651-4C46-BE7B-76B247C17F8D}" destId="{061F49E4-FDAE-4C62-BDDC-DF9CE771B16A}" srcOrd="1" destOrd="0" presId="urn:microsoft.com/office/officeart/2005/8/layout/hList1"/>
    <dgm:cxn modelId="{A96CF1AC-DE93-4CA5-9C47-FFF526949BEA}" type="presParOf" srcId="{8D7CC4CA-4651-4C46-BE7B-76B247C17F8D}" destId="{D9C9AC7E-1B73-4184-8069-40562840291C}" srcOrd="2" destOrd="0" presId="urn:microsoft.com/office/officeart/2005/8/layout/hList1"/>
    <dgm:cxn modelId="{2A159B29-FE8E-46B8-8E6B-2A17037B9250}" type="presParOf" srcId="{D9C9AC7E-1B73-4184-8069-40562840291C}" destId="{DCE64928-2664-4E36-AA4A-6B848285B68C}" srcOrd="0" destOrd="0" presId="urn:microsoft.com/office/officeart/2005/8/layout/hList1"/>
    <dgm:cxn modelId="{7A348F07-D9BB-462B-A0F1-382439EB0D18}" type="presParOf" srcId="{D9C9AC7E-1B73-4184-8069-40562840291C}" destId="{63FD02F4-BD6A-487B-8DD2-66EB35E3AE7F}" srcOrd="1" destOrd="0" presId="urn:microsoft.com/office/officeart/2005/8/layout/hList1"/>
    <dgm:cxn modelId="{9B2E15F6-63C3-440D-9252-746DE212D2C0}" type="presParOf" srcId="{8D7CC4CA-4651-4C46-BE7B-76B247C17F8D}" destId="{4675DE1E-AB05-4723-B7B8-A7F657024CD1}" srcOrd="3" destOrd="0" presId="urn:microsoft.com/office/officeart/2005/8/layout/hList1"/>
    <dgm:cxn modelId="{F54B0895-1BE6-4B0E-8F6A-D3A49B85DD80}" type="presParOf" srcId="{8D7CC4CA-4651-4C46-BE7B-76B247C17F8D}" destId="{341D2F4C-90C0-4835-9799-9458800B6237}" srcOrd="4" destOrd="0" presId="urn:microsoft.com/office/officeart/2005/8/layout/hList1"/>
    <dgm:cxn modelId="{988D8C76-2DD4-45CE-BCD3-E8BA59B12D0E}" type="presParOf" srcId="{341D2F4C-90C0-4835-9799-9458800B6237}" destId="{5B8AFC29-9B2E-4E61-856F-E053A6E9F350}" srcOrd="0" destOrd="0" presId="urn:microsoft.com/office/officeart/2005/8/layout/hList1"/>
    <dgm:cxn modelId="{B78D41FB-34A3-40DA-BE15-680B965FAA55}" type="presParOf" srcId="{341D2F4C-90C0-4835-9799-9458800B6237}" destId="{D59F2561-7614-4043-B7DD-76ED82AE3738}" srcOrd="1" destOrd="0" presId="urn:microsoft.com/office/officeart/2005/8/layout/hList1"/>
    <dgm:cxn modelId="{4B928E62-BA87-404D-848E-BF4127C6EF70}" type="presParOf" srcId="{8D7CC4CA-4651-4C46-BE7B-76B247C17F8D}" destId="{F8EC8221-56B2-4A26-B954-B62C0674CA18}" srcOrd="5" destOrd="0" presId="urn:microsoft.com/office/officeart/2005/8/layout/hList1"/>
    <dgm:cxn modelId="{8EA274DF-92DA-4103-9BD3-9F21E26B3962}" type="presParOf" srcId="{8D7CC4CA-4651-4C46-BE7B-76B247C17F8D}" destId="{63719DAA-6D85-47AB-8D69-0618FD7984E2}" srcOrd="6" destOrd="0" presId="urn:microsoft.com/office/officeart/2005/8/layout/hList1"/>
    <dgm:cxn modelId="{FF508A7F-3125-4B46-B2CC-4F585A1039D0}" type="presParOf" srcId="{63719DAA-6D85-47AB-8D69-0618FD7984E2}" destId="{704A69EC-B911-4404-B706-98F6CEE45910}" srcOrd="0" destOrd="0" presId="urn:microsoft.com/office/officeart/2005/8/layout/hList1"/>
    <dgm:cxn modelId="{4010AADE-AD19-465C-BB47-FC2CDB94670B}" type="presParOf" srcId="{63719DAA-6D85-47AB-8D69-0618FD7984E2}" destId="{241E3439-5D55-47F5-A3D3-F0E608A1FA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7EA1455-39B2-44F5-9A92-D8C32C5EDB47}" type="datetimeFigureOut">
              <a:rPr lang="en-US" smtClean="0"/>
              <a:t>8/29/2017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3C1198F-F96D-486F-A289-C1C374205E02}" type="slidenum">
              <a:rPr lang="en-US" smtClean="0"/>
              <a:t>‹#›</a:t>
            </a:fld>
            <a:endParaRPr lang="en-US"/>
          </a:p>
        </p:txBody>
      </p:sp>
    </p:spTree>
    <p:extLst>
      <p:ext uri="{BB962C8B-B14F-4D97-AF65-F5344CB8AC3E}">
        <p14:creationId xmlns:p14="http://schemas.microsoft.com/office/powerpoint/2010/main" val="5963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youtube.com/watch?v=vbTBIwg3bm0"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a:t>
            </a:fld>
            <a:endParaRPr lang="en-US"/>
          </a:p>
        </p:txBody>
      </p:sp>
    </p:spTree>
    <p:extLst>
      <p:ext uri="{BB962C8B-B14F-4D97-AF65-F5344CB8AC3E}">
        <p14:creationId xmlns:p14="http://schemas.microsoft.com/office/powerpoint/2010/main" val="18298114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100</a:t>
            </a:fld>
            <a:endParaRPr lang="en-US" dirty="0"/>
          </a:p>
        </p:txBody>
      </p:sp>
    </p:spTree>
    <p:extLst>
      <p:ext uri="{BB962C8B-B14F-4D97-AF65-F5344CB8AC3E}">
        <p14:creationId xmlns:p14="http://schemas.microsoft.com/office/powerpoint/2010/main" val="41457318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Refer to LEAP training resource materials.  </a:t>
            </a:r>
          </a:p>
          <a:p>
            <a:pPr defTabSz="924916">
              <a:defRPr/>
            </a:pPr>
            <a:endParaRPr lang="en-US" baseline="0" dirty="0"/>
          </a:p>
          <a:p>
            <a:pPr defTabSz="924916">
              <a:defRPr/>
            </a:pPr>
            <a:r>
              <a:rPr lang="en-US" sz="1200" kern="1200" dirty="0">
                <a:solidFill>
                  <a:schemeClr val="tx1"/>
                </a:solidFill>
                <a:effectLst/>
                <a:latin typeface="+mn-lt"/>
                <a:ea typeface="+mn-ea"/>
                <a:cs typeface="+mn-cs"/>
              </a:rPr>
              <a:t>Instructor to ask learners for examples of each kind of engagement strategy they’ve seen in action or used themselves and how did they think the strategy worked?</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101</a:t>
            </a:fld>
            <a:endParaRPr lang="en-US" dirty="0"/>
          </a:p>
        </p:txBody>
      </p:sp>
    </p:spTree>
    <p:extLst>
      <p:ext uri="{BB962C8B-B14F-4D97-AF65-F5344CB8AC3E}">
        <p14:creationId xmlns:p14="http://schemas.microsoft.com/office/powerpoint/2010/main" val="24332130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102</a:t>
            </a:fld>
            <a:endParaRPr lang="en-US" dirty="0"/>
          </a:p>
        </p:txBody>
      </p:sp>
    </p:spTree>
    <p:extLst>
      <p:ext uri="{BB962C8B-B14F-4D97-AF65-F5344CB8AC3E}">
        <p14:creationId xmlns:p14="http://schemas.microsoft.com/office/powerpoint/2010/main" val="99008768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103</a:t>
            </a:fld>
            <a:endParaRPr lang="en-US" dirty="0"/>
          </a:p>
        </p:txBody>
      </p:sp>
    </p:spTree>
    <p:extLst>
      <p:ext uri="{BB962C8B-B14F-4D97-AF65-F5344CB8AC3E}">
        <p14:creationId xmlns:p14="http://schemas.microsoft.com/office/powerpoint/2010/main" val="36766719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104</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3 Managing</a:t>
            </a:r>
            <a:r>
              <a:rPr lang="en-US" baseline="0" dirty="0"/>
              <a:t> and Motivating Others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105</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“Ladder of Inference” describes</a:t>
            </a:r>
            <a:r>
              <a:rPr lang="en-US" baseline="0" dirty="0"/>
              <a:t> the thinking process we go through (without realizing it) to get from a fact to a decision or action.  The thinking stages can be thought of as rungs on a ladder.  It is how we draw conclusions to an event. 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106</a:t>
            </a:fld>
            <a:endParaRPr lang="en-US"/>
          </a:p>
        </p:txBody>
      </p:sp>
    </p:spTree>
    <p:extLst>
      <p:ext uri="{BB962C8B-B14F-4D97-AF65-F5344CB8AC3E}">
        <p14:creationId xmlns:p14="http://schemas.microsoft.com/office/powerpoint/2010/main" val="12533267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107</a:t>
            </a:fld>
            <a:endParaRPr lang="en-US"/>
          </a:p>
        </p:txBody>
      </p:sp>
    </p:spTree>
    <p:extLst>
      <p:ext uri="{BB962C8B-B14F-4D97-AF65-F5344CB8AC3E}">
        <p14:creationId xmlns:p14="http://schemas.microsoft.com/office/powerpoint/2010/main" val="13592573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108</a:t>
            </a:fld>
            <a:endParaRPr lang="en-US"/>
          </a:p>
        </p:txBody>
      </p:sp>
    </p:spTree>
    <p:extLst>
      <p:ext uri="{BB962C8B-B14F-4D97-AF65-F5344CB8AC3E}">
        <p14:creationId xmlns:p14="http://schemas.microsoft.com/office/powerpoint/2010/main" val="25233998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109</a:t>
            </a:fld>
            <a:endParaRPr lang="en-US"/>
          </a:p>
        </p:txBody>
      </p:sp>
    </p:spTree>
    <p:extLst>
      <p:ext uri="{BB962C8B-B14F-4D97-AF65-F5344CB8AC3E}">
        <p14:creationId xmlns:p14="http://schemas.microsoft.com/office/powerpoint/2010/main" val="320844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a:t>
            </a:fld>
            <a:endParaRPr lang="en-US"/>
          </a:p>
        </p:txBody>
      </p:sp>
    </p:spTree>
    <p:extLst>
      <p:ext uri="{BB962C8B-B14F-4D97-AF65-F5344CB8AC3E}">
        <p14:creationId xmlns:p14="http://schemas.microsoft.com/office/powerpoint/2010/main" val="31008066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110</a:t>
            </a:fld>
            <a:endParaRPr lang="en-US"/>
          </a:p>
        </p:txBody>
      </p:sp>
    </p:spTree>
    <p:extLst>
      <p:ext uri="{BB962C8B-B14F-4D97-AF65-F5344CB8AC3E}">
        <p14:creationId xmlns:p14="http://schemas.microsoft.com/office/powerpoint/2010/main" val="182981144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dirty="0"/>
          </a:p>
          <a:p>
            <a:pPr marL="231229" indent="-231229">
              <a:buAutoNum type="arabicPeriod"/>
            </a:pPr>
            <a:r>
              <a:rPr lang="en-US" dirty="0"/>
              <a:t>Each person should identify four</a:t>
            </a:r>
            <a:r>
              <a:rPr lang="en-US" baseline="0" dirty="0"/>
              <a:t> things about themselves that are different than the other two parties and list them in one of the dotted circles.</a:t>
            </a:r>
          </a:p>
          <a:p>
            <a:pPr marL="231229" indent="-231229">
              <a:buAutoNum type="arabicPeriod"/>
            </a:pPr>
            <a:r>
              <a:rPr lang="en-US" baseline="0" dirty="0"/>
              <a:t>Then, the group should identify four characteristics they share in common and list them in the circle with a completed line.</a:t>
            </a:r>
          </a:p>
          <a:p>
            <a:pPr marL="231229" indent="-231229">
              <a:buAutoNum type="arabicPeriod"/>
            </a:pPr>
            <a:r>
              <a:rPr lang="en-US" baseline="0" dirty="0"/>
              <a:t>Explain to your partners the factors you have included and how you think they impact your view of yourself, of others and of the world around you.</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111</a:t>
            </a:fld>
            <a:endParaRPr lang="en-US"/>
          </a:p>
        </p:txBody>
      </p:sp>
    </p:spTree>
    <p:extLst>
      <p:ext uri="{BB962C8B-B14F-4D97-AF65-F5344CB8AC3E}">
        <p14:creationId xmlns:p14="http://schemas.microsoft.com/office/powerpoint/2010/main" val="17823089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a:t>
            </a:r>
            <a:r>
              <a:rPr lang="en-US" baseline="0" dirty="0"/>
              <a:t> Efforts Fall Short Unless Employees Feel That They Belong by Pat </a:t>
            </a:r>
            <a:r>
              <a:rPr lang="en-US" baseline="0" dirty="0" err="1"/>
              <a:t>Wadors</a:t>
            </a:r>
            <a:r>
              <a:rPr lang="en-US" baseline="0" dirty="0"/>
              <a:t> </a:t>
            </a:r>
          </a:p>
          <a:p>
            <a:endParaRPr lang="en-US" baseline="0" dirty="0"/>
          </a:p>
          <a:p>
            <a:r>
              <a:rPr lang="en-US" baseline="0" dirty="0"/>
              <a:t>Six ways to create a “belonging moment” for someone and help instill a culture of belonging and inclusiveness: </a:t>
            </a:r>
          </a:p>
          <a:p>
            <a:pPr marL="173422" indent="-173422">
              <a:buFont typeface="Arial" pitchFamily="34" charset="0"/>
              <a:buChar char="•"/>
            </a:pPr>
            <a:r>
              <a:rPr lang="en-US" baseline="0" dirty="0"/>
              <a:t>Make introductions </a:t>
            </a:r>
          </a:p>
          <a:p>
            <a:pPr marL="173422" indent="-173422">
              <a:buFont typeface="Arial" pitchFamily="34" charset="0"/>
              <a:buChar char="•"/>
            </a:pPr>
            <a:r>
              <a:rPr lang="en-US" baseline="0" dirty="0"/>
              <a:t>Ask </a:t>
            </a:r>
          </a:p>
          <a:p>
            <a:pPr marL="173422" indent="-173422">
              <a:buFont typeface="Arial" pitchFamily="34" charset="0"/>
              <a:buChar char="•"/>
            </a:pPr>
            <a:r>
              <a:rPr lang="en-US" baseline="0" dirty="0"/>
              <a:t>Solicit input in meetings </a:t>
            </a:r>
          </a:p>
          <a:p>
            <a:pPr marL="173422" indent="-173422">
              <a:buFont typeface="Arial" pitchFamily="34" charset="0"/>
              <a:buChar char="•"/>
            </a:pPr>
            <a:r>
              <a:rPr lang="en-US" baseline="0" dirty="0"/>
              <a:t>Delegate </a:t>
            </a:r>
          </a:p>
          <a:p>
            <a:pPr marL="173422" indent="-173422">
              <a:buFont typeface="Arial" pitchFamily="34" charset="0"/>
              <a:buChar char="•"/>
            </a:pPr>
            <a:r>
              <a:rPr lang="en-US" baseline="0" dirty="0"/>
              <a:t>Pay attention </a:t>
            </a:r>
          </a:p>
          <a:p>
            <a:pPr marL="173422" indent="-173422">
              <a:buFont typeface="Arial" pitchFamily="34" charset="0"/>
              <a:buChar char="•"/>
            </a:pPr>
            <a:r>
              <a:rPr lang="en-US" baseline="0" dirty="0"/>
              <a:t>Share stories </a:t>
            </a:r>
          </a:p>
          <a:p>
            <a:pPr marL="173422" indent="-173422">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fld id="{93C1198F-F96D-486F-A289-C1C374205E02}" type="slidenum">
              <a:rPr lang="en-US" smtClean="0"/>
              <a:t>112</a:t>
            </a:fld>
            <a:endParaRPr lang="en-US"/>
          </a:p>
        </p:txBody>
      </p:sp>
    </p:spTree>
    <p:extLst>
      <p:ext uri="{BB962C8B-B14F-4D97-AF65-F5344CB8AC3E}">
        <p14:creationId xmlns:p14="http://schemas.microsoft.com/office/powerpoint/2010/main" val="5114048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113</a:t>
            </a:fld>
            <a:endParaRPr lang="en-US"/>
          </a:p>
        </p:txBody>
      </p:sp>
    </p:spTree>
    <p:extLst>
      <p:ext uri="{BB962C8B-B14F-4D97-AF65-F5344CB8AC3E}">
        <p14:creationId xmlns:p14="http://schemas.microsoft.com/office/powerpoint/2010/main" val="3216392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1198F-F96D-486F-A289-C1C374205E02}" type="slidenum">
              <a:rPr lang="en-US" smtClean="0"/>
              <a:t>114</a:t>
            </a:fld>
            <a:endParaRPr lang="en-US"/>
          </a:p>
        </p:txBody>
      </p:sp>
    </p:spTree>
    <p:extLst>
      <p:ext uri="{BB962C8B-B14F-4D97-AF65-F5344CB8AC3E}">
        <p14:creationId xmlns:p14="http://schemas.microsoft.com/office/powerpoint/2010/main" val="321553908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115</a:t>
            </a:fld>
            <a:endParaRPr lang="en-US"/>
          </a:p>
        </p:txBody>
      </p:sp>
    </p:spTree>
    <p:extLst>
      <p:ext uri="{BB962C8B-B14F-4D97-AF65-F5344CB8AC3E}">
        <p14:creationId xmlns:p14="http://schemas.microsoft.com/office/powerpoint/2010/main" val="309925221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116</a:t>
            </a:fld>
            <a:endParaRPr lang="en-US"/>
          </a:p>
        </p:txBody>
      </p:sp>
    </p:spTree>
    <p:extLst>
      <p:ext uri="{BB962C8B-B14F-4D97-AF65-F5344CB8AC3E}">
        <p14:creationId xmlns:p14="http://schemas.microsoft.com/office/powerpoint/2010/main" val="41457318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1198F-F96D-486F-A289-C1C374205E02}" type="slidenum">
              <a:rPr lang="en-US" smtClean="0"/>
              <a:t>117</a:t>
            </a:fld>
            <a:endParaRPr lang="en-US"/>
          </a:p>
        </p:txBody>
      </p:sp>
    </p:spTree>
    <p:extLst>
      <p:ext uri="{BB962C8B-B14F-4D97-AF65-F5344CB8AC3E}">
        <p14:creationId xmlns:p14="http://schemas.microsoft.com/office/powerpoint/2010/main" val="10006811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118</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119</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12</a:t>
            </a:fld>
            <a:endParaRPr lang="en-US"/>
          </a:p>
        </p:txBody>
      </p:sp>
    </p:spTree>
    <p:extLst>
      <p:ext uri="{BB962C8B-B14F-4D97-AF65-F5344CB8AC3E}">
        <p14:creationId xmlns:p14="http://schemas.microsoft.com/office/powerpoint/2010/main" val="31747101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120</a:t>
            </a:fld>
            <a:endParaRPr lang="en-US"/>
          </a:p>
        </p:txBody>
      </p:sp>
    </p:spTree>
    <p:extLst>
      <p:ext uri="{BB962C8B-B14F-4D97-AF65-F5344CB8AC3E}">
        <p14:creationId xmlns:p14="http://schemas.microsoft.com/office/powerpoint/2010/main" val="12533267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121</a:t>
            </a:fld>
            <a:endParaRPr lang="en-US"/>
          </a:p>
        </p:txBody>
      </p:sp>
    </p:spTree>
    <p:extLst>
      <p:ext uri="{BB962C8B-B14F-4D97-AF65-F5344CB8AC3E}">
        <p14:creationId xmlns:p14="http://schemas.microsoft.com/office/powerpoint/2010/main" val="135925733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122</a:t>
            </a:fld>
            <a:endParaRPr lang="en-US"/>
          </a:p>
        </p:txBody>
      </p:sp>
    </p:spTree>
    <p:extLst>
      <p:ext uri="{BB962C8B-B14F-4D97-AF65-F5344CB8AC3E}">
        <p14:creationId xmlns:p14="http://schemas.microsoft.com/office/powerpoint/2010/main" val="8347750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Source: How Statistics Canada Encourages Innovation Case Study, May 2010 </a:t>
            </a:r>
          </a:p>
        </p:txBody>
      </p:sp>
      <p:sp>
        <p:nvSpPr>
          <p:cNvPr id="4" name="Slide Number Placeholder 3"/>
          <p:cNvSpPr>
            <a:spLocks noGrp="1"/>
          </p:cNvSpPr>
          <p:nvPr>
            <p:ph type="sldNum" sz="quarter" idx="10"/>
          </p:nvPr>
        </p:nvSpPr>
        <p:spPr/>
        <p:txBody>
          <a:bodyPr/>
          <a:lstStyle/>
          <a:p>
            <a:fld id="{93C1198F-F96D-486F-A289-C1C374205E02}" type="slidenum">
              <a:rPr lang="en-US" smtClean="0"/>
              <a:t>123</a:t>
            </a:fld>
            <a:endParaRPr lang="en-US"/>
          </a:p>
        </p:txBody>
      </p:sp>
    </p:spTree>
    <p:extLst>
      <p:ext uri="{BB962C8B-B14F-4D97-AF65-F5344CB8AC3E}">
        <p14:creationId xmlns:p14="http://schemas.microsoft.com/office/powerpoint/2010/main" val="252339989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Source: PPS 2014 Best Places to Work Government Innovation Score </a:t>
            </a:r>
            <a:endParaRPr lang="en-US" baseline="0" dirty="0"/>
          </a:p>
        </p:txBody>
      </p:sp>
      <p:sp>
        <p:nvSpPr>
          <p:cNvPr id="4" name="Slide Number Placeholder 3"/>
          <p:cNvSpPr>
            <a:spLocks noGrp="1"/>
          </p:cNvSpPr>
          <p:nvPr>
            <p:ph type="sldNum" sz="quarter" idx="10"/>
          </p:nvPr>
        </p:nvSpPr>
        <p:spPr/>
        <p:txBody>
          <a:bodyPr/>
          <a:lstStyle/>
          <a:p>
            <a:fld id="{93C1198F-F96D-486F-A289-C1C374205E02}" type="slidenum">
              <a:rPr lang="en-US" smtClean="0"/>
              <a:t>124</a:t>
            </a:fld>
            <a:endParaRPr lang="en-US"/>
          </a:p>
        </p:txBody>
      </p:sp>
    </p:spTree>
    <p:extLst>
      <p:ext uri="{BB962C8B-B14F-4D97-AF65-F5344CB8AC3E}">
        <p14:creationId xmlns:p14="http://schemas.microsoft.com/office/powerpoint/2010/main" val="320844144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www.thepremiertutors.org</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125</a:t>
            </a:fld>
            <a:endParaRPr lang="en-US"/>
          </a:p>
        </p:txBody>
      </p:sp>
    </p:spTree>
    <p:extLst>
      <p:ext uri="{BB962C8B-B14F-4D97-AF65-F5344CB8AC3E}">
        <p14:creationId xmlns:p14="http://schemas.microsoft.com/office/powerpoint/2010/main" val="18298114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Refer to LEAP training resource materials. </a:t>
            </a:r>
          </a:p>
          <a:p>
            <a:pPr defTabSz="924916">
              <a:defRPr/>
            </a:pPr>
            <a:endParaRPr lang="en-US" baseline="0" dirty="0"/>
          </a:p>
          <a:p>
            <a:pPr defTabSz="924916">
              <a:defRPr/>
            </a:pPr>
            <a:r>
              <a:rPr lang="en-US" baseline="0" dirty="0"/>
              <a:t>Exercise: W</a:t>
            </a:r>
            <a:r>
              <a:rPr lang="en-US" dirty="0"/>
              <a:t>rite with your non-dominant hand what the experience is like of writing with your non-dominant hand? As you were writing with your non-dominant hand you were challenging your brain to break the patterns established very early in life. The additional thought required to accomplish the task can help develop your brain. </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126</a:t>
            </a:fld>
            <a:endParaRPr lang="en-US"/>
          </a:p>
        </p:txBody>
      </p:sp>
    </p:spTree>
    <p:extLst>
      <p:ext uri="{BB962C8B-B14F-4D97-AF65-F5344CB8AC3E}">
        <p14:creationId xmlns:p14="http://schemas.microsoft.com/office/powerpoint/2010/main" val="310080660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Source: https://blog.bufferapp.com/why-we-have-our-best-ideas-in-the-shower-the-science-of-creativity</a:t>
            </a:r>
          </a:p>
          <a:p>
            <a:endParaRPr lang="en-US" dirty="0"/>
          </a:p>
          <a:p>
            <a:r>
              <a:rPr lang="en-US" dirty="0"/>
              <a:t>Why is a relaxed state of mind so important for creative insights? When our minds are at ease–when those alpha waves are rippling through the brain–we’re more likely to direct the spotlight of attention inward, toward that stream of remote associations emanating from the right hemisphere. In contrast, when we are diligently focused, our attention tends to be directed outward, toward the details of the problems we’re trying to solve. While this pattern of attention is necessary when solving problems analytically, it actually prevents us from detecting the connections that lead to insights. </a:t>
            </a:r>
          </a:p>
        </p:txBody>
      </p:sp>
      <p:sp>
        <p:nvSpPr>
          <p:cNvPr id="4" name="Slide Number Placeholder 3"/>
          <p:cNvSpPr>
            <a:spLocks noGrp="1"/>
          </p:cNvSpPr>
          <p:nvPr>
            <p:ph type="sldNum" sz="quarter" idx="10"/>
          </p:nvPr>
        </p:nvSpPr>
        <p:spPr/>
        <p:txBody>
          <a:bodyPr/>
          <a:lstStyle/>
          <a:p>
            <a:fld id="{93C1198F-F96D-486F-A289-C1C374205E02}" type="slidenum">
              <a:rPr lang="en-US" smtClean="0"/>
              <a:t>127</a:t>
            </a:fld>
            <a:endParaRPr lang="en-US"/>
          </a:p>
        </p:txBody>
      </p:sp>
    </p:spTree>
    <p:extLst>
      <p:ext uri="{BB962C8B-B14F-4D97-AF65-F5344CB8AC3E}">
        <p14:creationId xmlns:p14="http://schemas.microsoft.com/office/powerpoint/2010/main" val="31747101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r>
              <a:rPr lang="en-US" dirty="0"/>
              <a:t>Source: Little Bets, Peter Sims</a:t>
            </a:r>
          </a:p>
          <a:p>
            <a:pPr marL="346843" indent="-346843">
              <a:buFont typeface="+mj-lt"/>
              <a:buAutoNum type="arabicPeriod"/>
            </a:pPr>
            <a:r>
              <a:rPr lang="en-US" dirty="0">
                <a:latin typeface="Constantia" panose="02030602050306030303" pitchFamily="18" charset="0"/>
              </a:rPr>
              <a:t>Experiment: learn by doing and fail quickly to learn fast.</a:t>
            </a:r>
          </a:p>
          <a:p>
            <a:pPr marL="346843" indent="-346843">
              <a:buFont typeface="+mj-lt"/>
              <a:buAutoNum type="arabicPeriod"/>
            </a:pPr>
            <a:r>
              <a:rPr lang="en-US" dirty="0">
                <a:latin typeface="Constantia" panose="02030602050306030303" pitchFamily="18" charset="0"/>
              </a:rPr>
              <a:t>Play: provide a playful and improvisational atmosphere to prevent creative ideas from being snuffed out or prematurely judged.</a:t>
            </a:r>
          </a:p>
          <a:p>
            <a:pPr marL="346843" indent="-346843">
              <a:buFont typeface="+mj-lt"/>
              <a:buAutoNum type="arabicPeriod"/>
            </a:pPr>
            <a:r>
              <a:rPr lang="en-US" dirty="0">
                <a:latin typeface="Constantia" panose="02030602050306030303" pitchFamily="18" charset="0"/>
              </a:rPr>
              <a:t>Immerse: gather fresh ideas and insights, and understand deeper motivations – absorb how things work from the ground up.</a:t>
            </a:r>
          </a:p>
          <a:p>
            <a:pPr marL="346843" indent="-346843">
              <a:buFont typeface="+mj-lt"/>
              <a:buAutoNum type="arabicPeriod"/>
            </a:pPr>
            <a:r>
              <a:rPr lang="en-US" dirty="0">
                <a:latin typeface="Constantia" panose="02030602050306030303" pitchFamily="18" charset="0"/>
              </a:rPr>
              <a:t>Define: use insights gathered throughout the process to define specific problems and needs before solving them.</a:t>
            </a:r>
          </a:p>
          <a:p>
            <a:pPr marL="346843" indent="-346843">
              <a:buFont typeface="+mj-lt"/>
              <a:buAutoNum type="arabicPeriod"/>
            </a:pPr>
            <a:r>
              <a:rPr lang="en-US" dirty="0">
                <a:latin typeface="Constantia" panose="02030602050306030303" pitchFamily="18" charset="0"/>
              </a:rPr>
              <a:t>Reorient: be flexible in pursuit of larger goals and aspirations, making good use of small wins to make necessary pivots and chart the course to completion.</a:t>
            </a:r>
          </a:p>
          <a:p>
            <a:pPr marL="346843" indent="-346843">
              <a:buFont typeface="+mj-lt"/>
              <a:buAutoNum type="arabicPeriod"/>
            </a:pPr>
            <a:r>
              <a:rPr lang="en-US" dirty="0">
                <a:latin typeface="Constantia" panose="02030602050306030303" pitchFamily="18" charset="0"/>
              </a:rPr>
              <a:t>Iterate: repeat, refine, and test frequently armed with better insights, information, and assumptions as time goes on.</a:t>
            </a:r>
          </a:p>
          <a:p>
            <a:r>
              <a:rPr lang="en-US" dirty="0"/>
              <a:t>INNOVATIVE LEADERS ARE… • not impeded by structural, procedural, cultural or political barriers</a:t>
            </a:r>
            <a:r>
              <a:rPr lang="en-US" baseline="0" dirty="0"/>
              <a:t> - </a:t>
            </a:r>
            <a:r>
              <a:rPr lang="en-US" dirty="0"/>
              <a:t>they don't give up • Constantly broadening their perspective • understand and know how to navigate through and around their organization's structure, culture and politics • understand and respect the roles, boundaries and agendas of other governmental organizations • purposefully leverage networks and relationships, and use complex influencing skills to collaborate across organizational boundaries • build strong, diverse teams through their leadership, creating a sense of purpose, fostering a climate that facilitates innovation and developing others as an essential part of their job</a:t>
            </a:r>
            <a:endParaRPr lang="en-US" dirty="0">
              <a:latin typeface="Constantia" panose="02030602050306030303" pitchFamily="18" charset="0"/>
            </a:endParaRP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128</a:t>
            </a:fld>
            <a:endParaRPr lang="en-US"/>
          </a:p>
        </p:txBody>
      </p:sp>
    </p:spTree>
    <p:extLst>
      <p:ext uri="{BB962C8B-B14F-4D97-AF65-F5344CB8AC3E}">
        <p14:creationId xmlns:p14="http://schemas.microsoft.com/office/powerpoint/2010/main" val="17823089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p:txBody>
      </p:sp>
      <p:sp>
        <p:nvSpPr>
          <p:cNvPr id="4" name="Slide Number Placeholder 3"/>
          <p:cNvSpPr>
            <a:spLocks noGrp="1"/>
          </p:cNvSpPr>
          <p:nvPr>
            <p:ph type="sldNum" sz="quarter" idx="10"/>
          </p:nvPr>
        </p:nvSpPr>
        <p:spPr/>
        <p:txBody>
          <a:bodyPr/>
          <a:lstStyle/>
          <a:p>
            <a:fld id="{93C1198F-F96D-486F-A289-C1C374205E02}" type="slidenum">
              <a:rPr lang="en-US" smtClean="0"/>
              <a:t>129</a:t>
            </a:fld>
            <a:endParaRPr lang="en-US"/>
          </a:p>
        </p:txBody>
      </p:sp>
    </p:spTree>
    <p:extLst>
      <p:ext uri="{BB962C8B-B14F-4D97-AF65-F5344CB8AC3E}">
        <p14:creationId xmlns:p14="http://schemas.microsoft.com/office/powerpoint/2010/main" val="1719589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dirty="0"/>
          </a:p>
          <a:p>
            <a:pPr marL="231229" indent="-231229">
              <a:buAutoNum type="arabicPeriod"/>
            </a:pPr>
            <a:r>
              <a:rPr lang="en-US" baseline="0" dirty="0"/>
              <a:t>Share with the person next to you some of the factors you have included in your legacy statement.</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13</a:t>
            </a:fld>
            <a:endParaRPr lang="en-US"/>
          </a:p>
        </p:txBody>
      </p:sp>
    </p:spTree>
    <p:extLst>
      <p:ext uri="{BB962C8B-B14F-4D97-AF65-F5344CB8AC3E}">
        <p14:creationId xmlns:p14="http://schemas.microsoft.com/office/powerpoint/2010/main" val="178230895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See acquisition as a strategic partner/consultant: </a:t>
            </a:r>
          </a:p>
          <a:p>
            <a:r>
              <a:rPr lang="en-US" dirty="0"/>
              <a:t>• See the big picture and understand agency and program goals </a:t>
            </a:r>
          </a:p>
          <a:p>
            <a:r>
              <a:rPr lang="en-US" dirty="0"/>
              <a:t>• Have processes in place with stakeholders, customers etc. to work more effectively </a:t>
            </a:r>
          </a:p>
          <a:p>
            <a:r>
              <a:rPr lang="en-US" dirty="0"/>
              <a:t>• Work with programs, view those teams as clients and providing acquisition expertise </a:t>
            </a:r>
          </a:p>
          <a:p>
            <a:r>
              <a:rPr lang="en-US" dirty="0"/>
              <a:t>• Increase strong communication, facilitation and customer service skills </a:t>
            </a:r>
          </a:p>
          <a:p>
            <a:endParaRPr lang="en-US" dirty="0"/>
          </a:p>
          <a:p>
            <a:r>
              <a:rPr lang="en-US" dirty="0"/>
              <a:t>Interest-based negotiation – instill the mindset of getting to yes. Create a culture where innovation is encouraged and failure is acknowledged as an acceptable aspect to trying things </a:t>
            </a:r>
          </a:p>
          <a:p>
            <a:r>
              <a:rPr lang="en-US" dirty="0"/>
              <a:t>• Needs to be supported by senior leadership </a:t>
            </a:r>
          </a:p>
          <a:p>
            <a:r>
              <a:rPr lang="en-US" dirty="0"/>
              <a:t>• Incorporate innovation concepts into training </a:t>
            </a:r>
          </a:p>
          <a:p>
            <a:endParaRPr lang="en-US" dirty="0"/>
          </a:p>
          <a:p>
            <a:r>
              <a:rPr lang="en-US" dirty="0"/>
              <a:t>Create a list of tools and resources to draw from that assist in tackling issues innovatively </a:t>
            </a:r>
          </a:p>
          <a:p>
            <a:endParaRPr lang="en-US" dirty="0"/>
          </a:p>
          <a:p>
            <a:r>
              <a:rPr lang="en-US" dirty="0"/>
              <a:t>Systems Thinking – increase awareness of all functional areas (other areas within Finance in addition to IT, HR, etc.) and impact of each on the other</a:t>
            </a:r>
          </a:p>
        </p:txBody>
      </p:sp>
      <p:sp>
        <p:nvSpPr>
          <p:cNvPr id="4" name="Slide Number Placeholder 3"/>
          <p:cNvSpPr>
            <a:spLocks noGrp="1"/>
          </p:cNvSpPr>
          <p:nvPr>
            <p:ph type="sldNum" sz="quarter" idx="10"/>
          </p:nvPr>
        </p:nvSpPr>
        <p:spPr/>
        <p:txBody>
          <a:bodyPr/>
          <a:lstStyle/>
          <a:p>
            <a:fld id="{93C1198F-F96D-486F-A289-C1C374205E02}" type="slidenum">
              <a:rPr lang="en-US" smtClean="0"/>
              <a:t>130</a:t>
            </a:fld>
            <a:endParaRPr lang="en-US"/>
          </a:p>
        </p:txBody>
      </p:sp>
    </p:spTree>
    <p:extLst>
      <p:ext uri="{BB962C8B-B14F-4D97-AF65-F5344CB8AC3E}">
        <p14:creationId xmlns:p14="http://schemas.microsoft.com/office/powerpoint/2010/main" val="158973519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131</a:t>
            </a:fld>
            <a:endParaRPr lang="en-US"/>
          </a:p>
        </p:txBody>
      </p:sp>
    </p:spTree>
    <p:extLst>
      <p:ext uri="{BB962C8B-B14F-4D97-AF65-F5344CB8AC3E}">
        <p14:creationId xmlns:p14="http://schemas.microsoft.com/office/powerpoint/2010/main" val="178597053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p:txBody>
      </p:sp>
      <p:sp>
        <p:nvSpPr>
          <p:cNvPr id="4" name="Slide Number Placeholder 3"/>
          <p:cNvSpPr>
            <a:spLocks noGrp="1"/>
          </p:cNvSpPr>
          <p:nvPr>
            <p:ph type="sldNum" sz="quarter" idx="10"/>
          </p:nvPr>
        </p:nvSpPr>
        <p:spPr/>
        <p:txBody>
          <a:bodyPr/>
          <a:lstStyle/>
          <a:p>
            <a:fld id="{93C1198F-F96D-486F-A289-C1C374205E02}" type="slidenum">
              <a:rPr lang="en-US" smtClean="0"/>
              <a:t>132</a:t>
            </a:fld>
            <a:endParaRPr lang="en-US"/>
          </a:p>
        </p:txBody>
      </p:sp>
    </p:spTree>
    <p:extLst>
      <p:ext uri="{BB962C8B-B14F-4D97-AF65-F5344CB8AC3E}">
        <p14:creationId xmlns:p14="http://schemas.microsoft.com/office/powerpoint/2010/main" val="222449996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Review the table attached and circle the level of leadership that you feel you are at for each leadership attribute. </a:t>
            </a:r>
          </a:p>
          <a:p>
            <a:endParaRPr lang="en-US" dirty="0"/>
          </a:p>
          <a:p>
            <a:r>
              <a:rPr lang="en-US" dirty="0"/>
              <a:t>• Areas where you are particularly strong or areas to work on improving </a:t>
            </a:r>
          </a:p>
        </p:txBody>
      </p:sp>
      <p:sp>
        <p:nvSpPr>
          <p:cNvPr id="4" name="Slide Number Placeholder 3"/>
          <p:cNvSpPr>
            <a:spLocks noGrp="1"/>
          </p:cNvSpPr>
          <p:nvPr>
            <p:ph type="sldNum" sz="quarter" idx="10"/>
          </p:nvPr>
        </p:nvSpPr>
        <p:spPr/>
        <p:txBody>
          <a:bodyPr/>
          <a:lstStyle/>
          <a:p>
            <a:fld id="{93C1198F-F96D-486F-A289-C1C374205E02}" type="slidenum">
              <a:rPr lang="en-US" smtClean="0"/>
              <a:t>133</a:t>
            </a:fld>
            <a:endParaRPr lang="en-US"/>
          </a:p>
        </p:txBody>
      </p:sp>
    </p:spTree>
    <p:extLst>
      <p:ext uri="{BB962C8B-B14F-4D97-AF65-F5344CB8AC3E}">
        <p14:creationId xmlns:p14="http://schemas.microsoft.com/office/powerpoint/2010/main" val="332821012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latin typeface="Constantia" panose="02030602050306030303" pitchFamily="18" charset="0"/>
            </a:endParaRPr>
          </a:p>
          <a:p>
            <a:r>
              <a:rPr lang="en-US" dirty="0">
                <a:latin typeface="Constantia" panose="02030602050306030303" pitchFamily="18" charset="0"/>
              </a:rPr>
              <a:t>Brainstorming Exercise</a:t>
            </a:r>
            <a:r>
              <a:rPr lang="en-US" baseline="0" dirty="0">
                <a:latin typeface="Constantia" panose="02030602050306030303" pitchFamily="18" charset="0"/>
              </a:rPr>
              <a:t> – identify a topic specific to your workplace (ex. improvements for workforce morale)</a:t>
            </a:r>
            <a:endParaRPr lang="en-US" dirty="0">
              <a:latin typeface="Constantia" panose="02030602050306030303" pitchFamily="18" charset="0"/>
            </a:endParaRPr>
          </a:p>
          <a:p>
            <a:endParaRPr lang="en-US" dirty="0">
              <a:latin typeface="Constantia" panose="02030602050306030303" pitchFamily="18" charset="0"/>
            </a:endParaRPr>
          </a:p>
          <a:p>
            <a:r>
              <a:rPr lang="en-US" dirty="0">
                <a:latin typeface="Constantia" panose="02030602050306030303" pitchFamily="18" charset="0"/>
              </a:rPr>
              <a:t>Go around the table</a:t>
            </a:r>
            <a:r>
              <a:rPr lang="en-US" baseline="0" dirty="0">
                <a:latin typeface="Constantia" panose="02030602050306030303" pitchFamily="18" charset="0"/>
              </a:rPr>
              <a:t> and come up with as many ideas as possible … make a list as you go</a:t>
            </a:r>
            <a:endParaRPr lang="en-US" dirty="0">
              <a:latin typeface="Constantia" panose="02030602050306030303" pitchFamily="18" charset="0"/>
            </a:endParaRPr>
          </a:p>
          <a:p>
            <a:r>
              <a:rPr lang="en-US" dirty="0">
                <a:latin typeface="Constantia" panose="02030602050306030303" pitchFamily="18" charset="0"/>
              </a:rPr>
              <a:t>o Quantity not quality </a:t>
            </a:r>
          </a:p>
          <a:p>
            <a:endParaRPr lang="en-US" dirty="0">
              <a:latin typeface="Constantia" panose="02030602050306030303" pitchFamily="18" charset="0"/>
            </a:endParaRPr>
          </a:p>
          <a:p>
            <a:pPr defTabSz="924916">
              <a:defRPr/>
            </a:pPr>
            <a:r>
              <a:rPr lang="en-US" dirty="0">
                <a:latin typeface="Constantia" panose="02030602050306030303" pitchFamily="18" charset="0"/>
              </a:rPr>
              <a:t>INNOVATION CAUTION! </a:t>
            </a:r>
          </a:p>
          <a:p>
            <a:pPr marL="171450" indent="-171450" defTabSz="924916">
              <a:buFont typeface="Arial" panose="020B0604020202020204" pitchFamily="34" charset="0"/>
              <a:buChar char="•"/>
              <a:defRPr/>
            </a:pPr>
            <a:r>
              <a:rPr lang="en-US" dirty="0">
                <a:latin typeface="Constantia" panose="02030602050306030303" pitchFamily="18" charset="0"/>
              </a:rPr>
              <a:t>Serial processing – be wary of setting up a process where only one person can speak at a time </a:t>
            </a:r>
          </a:p>
          <a:p>
            <a:pPr defTabSz="924916">
              <a:defRPr/>
            </a:pPr>
            <a:r>
              <a:rPr lang="en-US" dirty="0">
                <a:latin typeface="Constantia" panose="02030602050306030303" pitchFamily="18" charset="0"/>
              </a:rPr>
              <a:t> Social loafing – when groups work together, some individuals may put forward less effort (assuming others will pick up the slack) </a:t>
            </a:r>
          </a:p>
          <a:p>
            <a:pPr defTabSz="924916">
              <a:defRPr/>
            </a:pPr>
            <a:r>
              <a:rPr lang="en-US" dirty="0">
                <a:latin typeface="Constantia" panose="02030602050306030303" pitchFamily="18" charset="0"/>
              </a:rPr>
              <a:t> Groupthink – early ideas can influence the thinking of other contributors, potentially narrowing the set of ideas that are generated</a:t>
            </a:r>
          </a:p>
          <a:p>
            <a:endParaRPr lang="en-US" dirty="0">
              <a:latin typeface="Constantia" panose="02030602050306030303" pitchFamily="18" charset="0"/>
            </a:endParaRPr>
          </a:p>
        </p:txBody>
      </p:sp>
      <p:sp>
        <p:nvSpPr>
          <p:cNvPr id="4" name="Slide Number Placeholder 3"/>
          <p:cNvSpPr>
            <a:spLocks noGrp="1"/>
          </p:cNvSpPr>
          <p:nvPr>
            <p:ph type="sldNum" sz="quarter" idx="10"/>
          </p:nvPr>
        </p:nvSpPr>
        <p:spPr/>
        <p:txBody>
          <a:bodyPr/>
          <a:lstStyle/>
          <a:p>
            <a:fld id="{93C1198F-F96D-486F-A289-C1C374205E02}" type="slidenum">
              <a:rPr lang="en-US" smtClean="0"/>
              <a:t>134</a:t>
            </a:fld>
            <a:endParaRPr lang="en-US"/>
          </a:p>
        </p:txBody>
      </p:sp>
    </p:spTree>
    <p:extLst>
      <p:ext uri="{BB962C8B-B14F-4D97-AF65-F5344CB8AC3E}">
        <p14:creationId xmlns:p14="http://schemas.microsoft.com/office/powerpoint/2010/main" val="265713665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Source: Adapted from Michael </a:t>
            </a:r>
            <a:r>
              <a:rPr lang="en-US" dirty="0" err="1"/>
              <a:t>Michalko</a:t>
            </a:r>
            <a:r>
              <a:rPr lang="en-US" dirty="0"/>
              <a:t> http://creativethinking.net/#sthash.vDYUVHJh.dpuf </a:t>
            </a:r>
          </a:p>
          <a:p>
            <a:endParaRPr lang="en-US" dirty="0"/>
          </a:p>
          <a:p>
            <a:r>
              <a:rPr lang="en-US" dirty="0"/>
              <a:t>1.ONE-A-DAY. Ask each person to try to improve one aspect of their job each day, focusing on the areas within their control. At the end of the day, people should meet and ask each other what they did differently and better than it was the day before. 2. BRAINSTORMING BOARD. Put up a bulletin board in a central area and encourage people to use it to brainstorm ideas. Write a theme or problem on a colored card and place it in the center of the board. Provide pieces of white paper on which people can write their ideas to post on the board. E.g. suppose you have difficulty performing a particular task. You could describe the task on a colored card, post it on the brainstorming board and ask people to post their ideas and suggestions. 3. IDEA LOTTERY. Have a monthly “idea lottery,” using a roll of numbered tickets. Each time a person comes up with a creative idea, he or she receives a ticket. At the end of each month, share the ideas with the staff and then draw a number from a bowl. If the number on anyone’s ticket corresponds to the number drawn, he or she gets a prize. If no one wins, double the prize for the next month. 4. CREATIVE CORNER. Provide a special area for people to engage in creative thinking. Stock the area with books, videos on creativity, as well as learning games. 5. TAKE A THOUGHT WALK. Look for interesting objects, situations, or events that are interesting or that can be metaphorically compared with whatever project you happen to be working on. Ask hypothetical questions based on objects or situations you notice, such as:  How is this like my problem?  What if my problem were a…? What are the similarities?  This….is like the solution to my problem because…?  How is …like an idea that might solve my problem? 6. LET’S DO LUNCH. Encourage weekly lunch-time meeting of three to five employees to engage in creative thinking. Ask meeting participants to read a book on creativity; each person can read a different chapter and share ways of applying creative thinking to the organization. Invite creative people from the community to speak to the group and ask them for ideas on how to become more creative in your organization. 7. BRIGHT IDEAS NOTEBOOK. Present each person with a “Bright Idea Notebook,” and ask everyone to write one or two ideas in the notebook every day for one month on how to improve your organization. At the end of the month, collect all the notebooks and categorize the ideas for further discussion. 8. CREATIVITY BY COMMITTEE. Establish a “creative-idea” committee made up of volunteers. The goals of the committee should be to elicit, discuss, and implement employee’s ideas. The committee can record the number of ideas on a thermometer-type graph. The organization can recognize and reward people according to the quantity, quality, and impact of their creative contributions. 9. HALL OF FAME. Turn an office hallway into an Employee Hall of Fame. Post photographs of those whose ideas are implemented along with a paragraph about the person, the idea, and its impact on the company. 10. LEFT AND RIGHT BRAINS. When brainstorming in a group, try dividing the group into left-brain (rational) thinkers and right-brain (intuitive) thinkers. Ask the left-brainers to come up with practical, conventional and logical ideas; ask the right-brainers to come up with far-out, unconventional and </a:t>
            </a:r>
            <a:r>
              <a:rPr lang="en-US" dirty="0" err="1"/>
              <a:t>nonlogical</a:t>
            </a:r>
            <a:r>
              <a:rPr lang="en-US" dirty="0"/>
              <a:t> ideas. Then combine the groups and share the ideas. 19 11. IDEA QUOTAS. Thomas Edison guaranteed productivity by giving himself and his assistants idea quotas. His own personal quota was one minor invention every 10 days and a major invention every six months. A way to guarantee creativity is to give each employee an idea quota of a new idea a week. 12. TICKET OF ADMISSION. Require everyone to bring one new idea as their ticket of admission to any group meeting. The idea should focus on some aspect of their job and how they can improve what they do. 13. CHANGE “YES, BUT…” to “YES, AND..” Someone offers an idea in a meeting, and many of us are tempted to say “Yes, but…” To change this mind set, whenever someone says “Yes, but…” require the person to change “Yes, but…” to “Yes, and…” and continue where the last person left off. 14. THREE WAYS. Employees shouldn’t waste time thinking of reasons why something can’t work or can’t be done. Instead, they should think about ways to make something work, and then get it done. Ask employees to think of three job-related goals, targets, or tasks they think can’t be accomplished. Then ask them to figure out three ways to accomplish each of them. Then do the same thing yourself. 15. FRESH EYES. Jonas Salk, developer of the vaccine that eradicated polio, made it a standard practice to assemble men and women from different domains to his group sessions. He felt this practice helped him bring out new ideas that could not arise in the minds of individuals who were from the same domain. Invite people from other departments to your brainstorming sessions and ask them how they would solve your problems. Lastly, don’t forget to thank people for their ideas. Design your own “Thank You for Your Great Idea” cards and distribute them freely to contributors. Ask the CEO to sign each card with a personal message. Stock up on instant lottery cards and include one or two in each card to show your appreciation.</a:t>
            </a:r>
          </a:p>
        </p:txBody>
      </p:sp>
      <p:sp>
        <p:nvSpPr>
          <p:cNvPr id="4" name="Slide Number Placeholder 3"/>
          <p:cNvSpPr>
            <a:spLocks noGrp="1"/>
          </p:cNvSpPr>
          <p:nvPr>
            <p:ph type="sldNum" sz="quarter" idx="10"/>
          </p:nvPr>
        </p:nvSpPr>
        <p:spPr/>
        <p:txBody>
          <a:bodyPr/>
          <a:lstStyle/>
          <a:p>
            <a:fld id="{93C1198F-F96D-486F-A289-C1C374205E02}" type="slidenum">
              <a:rPr lang="en-US" smtClean="0"/>
              <a:t>135</a:t>
            </a:fld>
            <a:endParaRPr lang="en-US"/>
          </a:p>
        </p:txBody>
      </p:sp>
    </p:spTree>
    <p:extLst>
      <p:ext uri="{BB962C8B-B14F-4D97-AF65-F5344CB8AC3E}">
        <p14:creationId xmlns:p14="http://schemas.microsoft.com/office/powerpoint/2010/main" val="352933484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How might we be more innovative in our day-to-day jobs? Table Group Brain writing then Brainstorming 1. Using brain writing, table groups will take 15 minutes to come up with as many ideas as possible for this challenge (you may use index cards or gallery walk) 2. Groups will then spend 5 minutes to determine their top idea that they would like to develop further 3. Using Little Bets and other innovation concepts, take 10 minutes to brainstorm, discuss, and identify 5 “little” things your table agrees on that would move this idea to fruition Groups will then spend ~ 3 minutes reporting out on their conversations, the process and the results</a:t>
            </a:r>
          </a:p>
        </p:txBody>
      </p:sp>
      <p:sp>
        <p:nvSpPr>
          <p:cNvPr id="4" name="Slide Number Placeholder 3"/>
          <p:cNvSpPr>
            <a:spLocks noGrp="1"/>
          </p:cNvSpPr>
          <p:nvPr>
            <p:ph type="sldNum" sz="quarter" idx="10"/>
          </p:nvPr>
        </p:nvSpPr>
        <p:spPr/>
        <p:txBody>
          <a:bodyPr/>
          <a:lstStyle/>
          <a:p>
            <a:fld id="{93C1198F-F96D-486F-A289-C1C374205E02}" type="slidenum">
              <a:rPr lang="en-US" smtClean="0"/>
              <a:t>136</a:t>
            </a:fld>
            <a:endParaRPr lang="en-US"/>
          </a:p>
        </p:txBody>
      </p:sp>
    </p:spTree>
    <p:extLst>
      <p:ext uri="{BB962C8B-B14F-4D97-AF65-F5344CB8AC3E}">
        <p14:creationId xmlns:p14="http://schemas.microsoft.com/office/powerpoint/2010/main" val="144391252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Innovation is a Contract Sport – Provide the learners time to read the article prior to discussing it as a group. Discuss ways to achieve innovative outcomes in acquisitions at your agency.  How can you look for opportunities to innovative?  Discuss the importance of strategic partnerships and ways of improving partners with industry, such as industry days.  Review OFPP’s Acquisition 360 as a group to brainstorms ideas.</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Innovation in Government:  Provide the learners time to read the article prior to discussing it as a group. Specifically discuss ways to improve innovation in their organizations.    Explore different areas that may benefit the learners and the organization to find new ways of improving what they do each day.  Discuss the section in the article on “overcoming the barriers to innovation in government.”  What are some of the barriers? How can the learners overcome barriers in their organization?</a:t>
            </a:r>
          </a:p>
        </p:txBody>
      </p:sp>
      <p:sp>
        <p:nvSpPr>
          <p:cNvPr id="4" name="Slide Number Placeholder 3"/>
          <p:cNvSpPr>
            <a:spLocks noGrp="1"/>
          </p:cNvSpPr>
          <p:nvPr>
            <p:ph type="sldNum" sz="quarter" idx="10"/>
          </p:nvPr>
        </p:nvSpPr>
        <p:spPr/>
        <p:txBody>
          <a:bodyPr/>
          <a:lstStyle/>
          <a:p>
            <a:fld id="{93C1198F-F96D-486F-A289-C1C374205E02}" type="slidenum">
              <a:rPr lang="en-US" smtClean="0"/>
              <a:t>137</a:t>
            </a:fld>
            <a:endParaRPr lang="en-US"/>
          </a:p>
        </p:txBody>
      </p:sp>
    </p:spTree>
    <p:extLst>
      <p:ext uri="{BB962C8B-B14F-4D97-AF65-F5344CB8AC3E}">
        <p14:creationId xmlns:p14="http://schemas.microsoft.com/office/powerpoint/2010/main" val="5114048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138</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139</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The 10 Essential Elements for Leaving a Positive Legacy are from an article by Bernice Ledbetter, who is the director of the De </a:t>
            </a:r>
            <a:r>
              <a:rPr lang="en-US" baseline="0" dirty="0" err="1"/>
              <a:t>Pree</a:t>
            </a:r>
            <a:r>
              <a:rPr lang="en-US" baseline="0" dirty="0"/>
              <a:t> </a:t>
            </a:r>
            <a:r>
              <a:rPr lang="en-US" baseline="0" dirty="0" err="1"/>
              <a:t>Ledership</a:t>
            </a:r>
            <a:r>
              <a:rPr lang="en-US" baseline="0" dirty="0"/>
              <a:t> Center in Pasadena, CA. She can be reached at depree@fuller.edu.</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a:t>
            </a:fld>
            <a:endParaRPr lang="en-US"/>
          </a:p>
        </p:txBody>
      </p:sp>
    </p:spTree>
    <p:extLst>
      <p:ext uri="{BB962C8B-B14F-4D97-AF65-F5344CB8AC3E}">
        <p14:creationId xmlns:p14="http://schemas.microsoft.com/office/powerpoint/2010/main" val="171958969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140</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141</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p>
          <a:p>
            <a:endParaRPr lang="en-US" baseline="0" dirty="0"/>
          </a:p>
          <a:p>
            <a:r>
              <a:rPr lang="en-US" baseline="0" dirty="0"/>
              <a:t>Instructor to ask learners to give an example of each</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142</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143</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144</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145</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146</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147</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148</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149</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Instructor to lead class discussion on the topic.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a:t>
            </a:fld>
            <a:endParaRPr lang="en-US"/>
          </a:p>
        </p:txBody>
      </p:sp>
    </p:spTree>
    <p:extLst>
      <p:ext uri="{BB962C8B-B14F-4D97-AF65-F5344CB8AC3E}">
        <p14:creationId xmlns:p14="http://schemas.microsoft.com/office/powerpoint/2010/main" val="317471014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150</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151</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932">
              <a:defRPr/>
            </a:pPr>
            <a:r>
              <a:rPr lang="en-US" dirty="0"/>
              <a:t>LEAP</a:t>
            </a:r>
            <a:r>
              <a:rPr lang="en-US" baseline="0" dirty="0"/>
              <a:t> </a:t>
            </a:r>
            <a:r>
              <a:rPr lang="en-US" dirty="0"/>
              <a:t>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152</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153</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154</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155</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156</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157</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p>
          <a:p>
            <a:endParaRPr lang="en-US" baseline="0" dirty="0"/>
          </a:p>
          <a:p>
            <a:r>
              <a:rPr lang="en-US" baseline="0" dirty="0"/>
              <a:t>Collaborative leadership can be described as “Leading as a Peer, not a Superior” </a:t>
            </a:r>
          </a:p>
          <a:p>
            <a:endParaRPr lang="en-US" baseline="0" dirty="0"/>
          </a:p>
          <a:p>
            <a:r>
              <a:rPr lang="en-US" baseline="0" dirty="0"/>
              <a:t>Read with the class and discuss the article and how it can be implemented in your workplace.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C1198F-F96D-486F-A289-C1C374205E02}" type="slidenum">
              <a:rPr lang="en-US" smtClean="0"/>
              <a:t>158</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p>
          <a:p>
            <a:endParaRPr lang="en-US" baseline="0" dirty="0"/>
          </a:p>
          <a:p>
            <a:r>
              <a:rPr lang="en-US" baseline="0" dirty="0"/>
              <a:t>A system is an organized collection of parts that are highly integrated to accomplish an overall goal.   As an example, our organization is made up of many smaller systems to include administrative and management functions, groups and individuals.  If one part of the system is changed, the nature of the overall system is often changed. </a:t>
            </a:r>
          </a:p>
          <a:p>
            <a:endParaRPr lang="en-US" baseline="0" dirty="0"/>
          </a:p>
          <a:p>
            <a:r>
              <a:rPr lang="en-US" baseline="0" dirty="0"/>
              <a:t>A high functioning system continually exchanges feedback among its various parts to ensure that they remain closely aligned and focused on achieving the goal of the system.  If any part of the system seems weakened or misaligned, the system makes necessary adjustments to more effectively achieve its goals.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159</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EQ-I 2.0 test for purchase: </a:t>
            </a:r>
          </a:p>
          <a:p>
            <a:r>
              <a:rPr lang="en-US" baseline="0" dirty="0"/>
              <a:t>https://www.mhs.com/area?market=Talent#EQ2</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a:t>
            </a:fld>
            <a:endParaRPr lang="en-US"/>
          </a:p>
        </p:txBody>
      </p:sp>
    </p:spTree>
    <p:extLst>
      <p:ext uri="{BB962C8B-B14F-4D97-AF65-F5344CB8AC3E}">
        <p14:creationId xmlns:p14="http://schemas.microsoft.com/office/powerpoint/2010/main" val="317471014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p>
          <a:p>
            <a:endParaRPr lang="en-US" baseline="0" dirty="0"/>
          </a:p>
          <a:p>
            <a:r>
              <a:rPr lang="en-US" baseline="0" dirty="0"/>
              <a:t>Let’s take a look at our Acquisition Systems…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160</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p>
          <a:p>
            <a:endParaRPr lang="en-US" baseline="0" dirty="0"/>
          </a:p>
          <a:p>
            <a:r>
              <a:rPr lang="en-US" baseline="0" dirty="0"/>
              <a:t>The Burke </a:t>
            </a:r>
            <a:r>
              <a:rPr lang="en-US" baseline="0" dirty="0" err="1"/>
              <a:t>Litwin</a:t>
            </a:r>
            <a:r>
              <a:rPr lang="en-US" baseline="0" dirty="0"/>
              <a:t> model of organizational change and performance, shows the various drivers of change and ranks them in terms of importance.  This model is expressed diagrammatically, with the most important factors featuring at the top.  The lower layers becomes gradually less important.  The model argues that all of the factors are </a:t>
            </a:r>
            <a:r>
              <a:rPr lang="en-US" baseline="0" dirty="0" err="1"/>
              <a:t>intergated</a:t>
            </a:r>
            <a:r>
              <a:rPr lang="en-US" baseline="0" dirty="0"/>
              <a:t> (to greater or lesser degrees); therefore, a change in one will eventually affect all other factors. </a:t>
            </a:r>
          </a:p>
          <a:p>
            <a:endParaRPr lang="en-US" baseline="0" dirty="0"/>
          </a:p>
          <a:p>
            <a:r>
              <a:rPr lang="en-US" baseline="0" dirty="0"/>
              <a:t>Burke-</a:t>
            </a:r>
            <a:r>
              <a:rPr lang="en-US" baseline="0" dirty="0" err="1"/>
              <a:t>Litwin</a:t>
            </a:r>
            <a:r>
              <a:rPr lang="en-US" baseline="0" dirty="0"/>
              <a:t> believe environmental factors to be the most important driver for change.  Important elements of organizational success, such as mission and strategy, leadership and organizational culture, are often impacted by changes that originate outside the organization.  </a:t>
            </a:r>
          </a:p>
          <a:p>
            <a:endParaRPr lang="en-US" baseline="0" dirty="0"/>
          </a:p>
        </p:txBody>
      </p:sp>
      <p:sp>
        <p:nvSpPr>
          <p:cNvPr id="4" name="Slide Number Placeholder 3"/>
          <p:cNvSpPr>
            <a:spLocks noGrp="1"/>
          </p:cNvSpPr>
          <p:nvPr>
            <p:ph type="sldNum" sz="quarter" idx="10"/>
          </p:nvPr>
        </p:nvSpPr>
        <p:spPr/>
        <p:txBody>
          <a:bodyPr/>
          <a:lstStyle/>
          <a:p>
            <a:fld id="{93C1198F-F96D-486F-A289-C1C374205E02}" type="slidenum">
              <a:rPr lang="en-US" smtClean="0"/>
              <a:t>161</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162</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p>
          <a:p>
            <a:endParaRPr lang="en-US" baseline="0" dirty="0"/>
          </a:p>
          <a:p>
            <a:r>
              <a:rPr lang="en-US" baseline="0" dirty="0"/>
              <a:t>Putting people first… </a:t>
            </a:r>
          </a:p>
          <a:p>
            <a:pPr marL="231229" indent="-231229">
              <a:buAutoNum type="arabicParenR"/>
            </a:pPr>
            <a:r>
              <a:rPr lang="en-US" baseline="0" dirty="0"/>
              <a:t>Inspire thru purpose / align to mission </a:t>
            </a:r>
          </a:p>
          <a:p>
            <a:pPr marL="231229" indent="-231229">
              <a:buAutoNum type="arabicParenR"/>
            </a:pPr>
            <a:r>
              <a:rPr lang="en-US" baseline="0" dirty="0"/>
              <a:t>Go All In… </a:t>
            </a:r>
          </a:p>
          <a:p>
            <a:pPr marL="231229" indent="-231229">
              <a:buAutoNum type="arabicParenR"/>
            </a:pPr>
            <a:r>
              <a:rPr lang="en-US" baseline="0" dirty="0"/>
              <a:t>Enable people who have capabilities</a:t>
            </a:r>
          </a:p>
          <a:p>
            <a:pPr marL="231229" indent="-231229">
              <a:buAutoNum type="arabicParenR"/>
            </a:pPr>
            <a:r>
              <a:rPr lang="en-US" baseline="0" dirty="0"/>
              <a:t>Culture of continuous learning </a:t>
            </a:r>
          </a:p>
          <a:p>
            <a:pPr marL="231229" indent="-231229">
              <a:buAutoNum type="arabicParenR"/>
            </a:pPr>
            <a:r>
              <a:rPr lang="en-US" baseline="0" dirty="0"/>
              <a:t>Directive but inclusive vision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163</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164</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165</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a:t>
            </a:r>
            <a:r>
              <a:rPr lang="en-US" baseline="0" dirty="0"/>
              <a:t> 5 Achieving Results</a:t>
            </a:r>
          </a:p>
          <a:p>
            <a:endParaRPr lang="en-US" baseline="0" dirty="0"/>
          </a:p>
          <a:p>
            <a:r>
              <a:rPr lang="en-US" baseline="0" dirty="0"/>
              <a:t>Change communication should consider: audience, content, timing/frequency, delivery method, who develops and delivers the message </a:t>
            </a:r>
          </a:p>
          <a:p>
            <a:endParaRPr lang="en-US" baseline="0" dirty="0"/>
          </a:p>
          <a:p>
            <a:r>
              <a:rPr lang="en-US" baseline="0" dirty="0"/>
              <a:t>Six Phase Approach to Change Communication</a:t>
            </a:r>
          </a:p>
          <a:p>
            <a:pPr marL="173422" indent="-173422">
              <a:buFontTx/>
              <a:buChar char="-"/>
            </a:pPr>
            <a:r>
              <a:rPr lang="en-US" baseline="0" dirty="0"/>
              <a:t>Identify Stakeholders </a:t>
            </a:r>
          </a:p>
          <a:p>
            <a:pPr marL="173422" indent="-173422">
              <a:buFontTx/>
              <a:buChar char="-"/>
            </a:pPr>
            <a:r>
              <a:rPr lang="en-US" baseline="0" dirty="0"/>
              <a:t>Evaluate communication channels </a:t>
            </a:r>
          </a:p>
          <a:p>
            <a:pPr marL="173422" indent="-173422">
              <a:buFontTx/>
              <a:buChar char="-"/>
            </a:pPr>
            <a:r>
              <a:rPr lang="en-US" baseline="0" dirty="0"/>
              <a:t>Identify communication risks</a:t>
            </a:r>
          </a:p>
          <a:p>
            <a:pPr marL="173422" indent="-173422">
              <a:buFontTx/>
              <a:buChar char="-"/>
            </a:pPr>
            <a:r>
              <a:rPr lang="en-US" baseline="0" dirty="0"/>
              <a:t>Develop a timeline and engagement strategy </a:t>
            </a:r>
          </a:p>
          <a:p>
            <a:pPr marL="173422" indent="-173422">
              <a:buFontTx/>
              <a:buChar char="-"/>
            </a:pPr>
            <a:r>
              <a:rPr lang="en-US" baseline="0" dirty="0"/>
              <a:t>Communicate – multiple ways </a:t>
            </a:r>
          </a:p>
          <a:p>
            <a:pPr marL="173422" indent="-173422">
              <a:buFontTx/>
              <a:buChar char="-"/>
            </a:pPr>
            <a:r>
              <a:rPr lang="en-US" baseline="0" dirty="0"/>
              <a:t>Evaluate feedback and adjust </a:t>
            </a:r>
          </a:p>
          <a:p>
            <a:pPr marL="173422" indent="-173422">
              <a:buFontTx/>
              <a:buChar char="-"/>
            </a:pPr>
            <a:endParaRPr lang="en-US" baseline="0" dirty="0"/>
          </a:p>
          <a:p>
            <a:r>
              <a:rPr lang="en-US" baseline="0" dirty="0"/>
              <a:t>Lead further discussion with the group emphasizing how collaboration can lead to effective change management.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166</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167</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dirty="0"/>
          </a:p>
          <a:p>
            <a:r>
              <a:rPr lang="en-US" sz="1200" kern="1200" dirty="0">
                <a:solidFill>
                  <a:schemeClr val="tx1"/>
                </a:solidFill>
                <a:effectLst/>
                <a:latin typeface="+mn-lt"/>
                <a:ea typeface="+mn-ea"/>
                <a:cs typeface="+mn-cs"/>
              </a:rPr>
              <a:t>SELF PERCEPTION Having a solid understanding of oneself, one’s emotions and one’s inner life allows one to better express thoughts and feelings.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SELF-REGARD • Self-regard is respecting oneself while understanding and accepting one’s strengths and weaknesses. • Self-Regard is often associated with feelings of inner strength and self-confidence.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SELF-ACTUALIZATION • Self-Actualization is the willingness to persistently try to improve oneself and engage in the pursuit of personally relevant and meaningful objectives that lead to a rich and enjoyable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EMOTIONAL SELF-AWARENESS • Emotional Self-Awareness includes recognizing and understanding one’s own emotions. • This includes the ability to differentiate between subtleties in one’s own emotions while understanding the cause of these emotions and the impact they have on the thoughts and actions of oneself and others. </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17</a:t>
            </a:fld>
            <a:endParaRPr lang="en-US"/>
          </a:p>
        </p:txBody>
      </p:sp>
    </p:spTree>
    <p:extLst>
      <p:ext uri="{BB962C8B-B14F-4D97-AF65-F5344CB8AC3E}">
        <p14:creationId xmlns:p14="http://schemas.microsoft.com/office/powerpoint/2010/main" val="1589735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Graphic model of awareness in interpersonal relations. </a:t>
            </a:r>
          </a:p>
          <a:p>
            <a:endParaRPr lang="en-US" baseline="0" dirty="0"/>
          </a:p>
          <a:p>
            <a:r>
              <a:rPr lang="en-US" baseline="0" dirty="0"/>
              <a:t>Quadrant I. The area of free activity or public area refers t behavior and motivation known to self and known to others.</a:t>
            </a:r>
          </a:p>
          <a:p>
            <a:endParaRPr lang="en-US" baseline="0" dirty="0"/>
          </a:p>
          <a:p>
            <a:r>
              <a:rPr lang="en-US" baseline="0" dirty="0"/>
              <a:t>Quadrant II. The blind area is that area where others can see things in ourselves of which we are unaware.</a:t>
            </a:r>
          </a:p>
          <a:p>
            <a:endParaRPr lang="en-US" baseline="0" dirty="0"/>
          </a:p>
          <a:p>
            <a:r>
              <a:rPr lang="en-US" baseline="0" dirty="0"/>
              <a:t>Quadrant III. The avoided or hidden areas, represents things we know but do not reveal to others (e.g. hidden agenda, or matters about which we have sensitive feelings).</a:t>
            </a:r>
          </a:p>
          <a:p>
            <a:endParaRPr lang="en-US" baseline="0" dirty="0"/>
          </a:p>
          <a:p>
            <a:r>
              <a:rPr lang="en-US" baseline="0" dirty="0"/>
              <a:t>Quadrant IV. Areas of unknown activity. Neither the individual nor others are aware of certain behaviors or motives. Yet, we can assume their existence because eventually some of these behaviors and motives were influencing relationships all along.</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18</a:t>
            </a:fld>
            <a:endParaRPr lang="en-US"/>
          </a:p>
        </p:txBody>
      </p:sp>
    </p:spTree>
    <p:extLst>
      <p:ext uri="{BB962C8B-B14F-4D97-AF65-F5344CB8AC3E}">
        <p14:creationId xmlns:p14="http://schemas.microsoft.com/office/powerpoint/2010/main" val="1785970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A healthy network of relationships gives one greater resources from which to gather information and process it accordingly and seek feedback in order to arrive at optional solutions.</a:t>
            </a:r>
          </a:p>
          <a:p>
            <a:endParaRPr lang="en-US" baseline="0" dirty="0"/>
          </a:p>
          <a:p>
            <a:r>
              <a:rPr lang="en-US" sz="1200" kern="1200" dirty="0">
                <a:solidFill>
                  <a:schemeClr val="tx1"/>
                </a:solidFill>
                <a:effectLst/>
                <a:latin typeface="+mn-lt"/>
                <a:ea typeface="+mn-ea"/>
                <a:cs typeface="+mn-cs"/>
              </a:rPr>
              <a:t>INTERPERSONAL RELATIONSHIPS </a:t>
            </a:r>
            <a:r>
              <a:rPr lang="en-US" sz="1200" kern="1200" dirty="0">
                <a:solidFill>
                  <a:schemeClr val="tx1"/>
                </a:solidFill>
                <a:effectLst/>
                <a:latin typeface="+mn-lt"/>
                <a:ea typeface="+mn-ea"/>
                <a:cs typeface="+mn-cs"/>
                <a:sym typeface="Symbol"/>
              </a:rPr>
              <a:t></a:t>
            </a:r>
            <a:r>
              <a:rPr lang="en-US" sz="1200" kern="1200" dirty="0">
                <a:solidFill>
                  <a:schemeClr val="tx1"/>
                </a:solidFill>
                <a:effectLst/>
                <a:latin typeface="+mn-lt"/>
                <a:ea typeface="+mn-ea"/>
                <a:cs typeface="+mn-cs"/>
              </a:rPr>
              <a:t> Interpersonal relationships refer to the skill of developing and maintaining mutually satisfying relationships that are characterized by trust and compassion.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EMPATHY • Empathy is recognizing, understanding, and appreciating how other people feel. • Empathy involves being able to articulate your understanding of another’s perspective and behaving in a way that respects others’ feelings.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 RESPONSIBILITY • Social responsibility is willingly contributing to society, to one’s social groups, and generally to the welfare of others. • Social Responsibility involves acting responsibly, having social consciousness, and showing concern for the greater community.</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19</a:t>
            </a:fld>
            <a:endParaRPr lang="en-US"/>
          </a:p>
        </p:txBody>
      </p:sp>
    </p:spTree>
    <p:extLst>
      <p:ext uri="{BB962C8B-B14F-4D97-AF65-F5344CB8AC3E}">
        <p14:creationId xmlns:p14="http://schemas.microsoft.com/office/powerpoint/2010/main" val="222449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for participating</a:t>
            </a:r>
            <a:r>
              <a:rPr lang="en-US" baseline="0" dirty="0"/>
              <a:t> in the Leadership Excellence in Acquisition Program (LEAP).  This desktop reference guide has been developed by participants in the 2016-2017 LEAP cohort.  It highlights the top 10 key concepts that our group learned while participating in LEAP.  The guide is yours to tailor and fit your home organization.  Whether you tailor the presentation materials to fit your immediate team or tailor to suit the need of your entire workforce organization, the intent of the guide is that it is a starting point for you to take what you have learned during LEAP and bring some of those lessons back to your current work environment.  The training is designed so you can use it as 10 individual one hours sessions or condense into a 1-2 day program.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Being able to openly and honestly express one’s true thoughts and feelings enables one to have healthy relationships and interactions built on trust.</a:t>
            </a:r>
          </a:p>
          <a:p>
            <a:endParaRPr lang="en-US" dirty="0"/>
          </a:p>
          <a:p>
            <a:r>
              <a:rPr lang="en-US" sz="1200" kern="1200" dirty="0">
                <a:solidFill>
                  <a:schemeClr val="tx1"/>
                </a:solidFill>
                <a:effectLst/>
                <a:latin typeface="+mn-lt"/>
                <a:ea typeface="+mn-ea"/>
                <a:cs typeface="+mn-cs"/>
              </a:rPr>
              <a:t>EMOTIONAL EXPRESSION • Emotional expression is openly expressing one’s feelings verbally and non-verbally.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ASSERTIVENESS • Involves communicating feelings, beliefs and thoughts openly, and defending personal rights and values in a socially acceptable, non-offensive, and non-destructive manner.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INDEPENDENCE • Independence is the ability to be self directed and free from emotional dependency on others. • Decision-making, planning, and daily tasks are completed autonomously</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20</a:t>
            </a:fld>
            <a:endParaRPr lang="en-US"/>
          </a:p>
        </p:txBody>
      </p:sp>
    </p:spTree>
    <p:extLst>
      <p:ext uri="{BB962C8B-B14F-4D97-AF65-F5344CB8AC3E}">
        <p14:creationId xmlns:p14="http://schemas.microsoft.com/office/powerpoint/2010/main" val="3839472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dirty="0"/>
              <a:t>Feeling competent, calm and grounded</a:t>
            </a:r>
            <a:r>
              <a:rPr lang="en-US" baseline="0" dirty="0"/>
              <a:t> in one’s ability to use emotional information to make decisions renders one better equipped to deal with everyday stressors, without being derailed by emotions.</a:t>
            </a:r>
          </a:p>
          <a:p>
            <a:endParaRPr lang="en-US" baseline="0" dirty="0"/>
          </a:p>
          <a:p>
            <a:r>
              <a:rPr lang="en-US" sz="1200" kern="1200" dirty="0">
                <a:solidFill>
                  <a:schemeClr val="tx1"/>
                </a:solidFill>
                <a:effectLst/>
                <a:latin typeface="+mn-lt"/>
                <a:ea typeface="+mn-ea"/>
                <a:cs typeface="+mn-cs"/>
              </a:rPr>
              <a:t>PROBLEM SOLVING • Problem Solving is the ability to find solutions to problems in situations where emotions are involved. • Problem solving includes the ability to understand how emotions impact decision making.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REALITY TESTING • Reality testing is the capacity to remain objective by seeing things as they really are. • This capacity involves recognizing when emotions or personal bias can cause one to be less objective.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IMPULSE CONTROL • Impulse control is the ability to resist or delay an impulse, drive or temptation to act. • It involves avoiding rash behaviors and decision making.</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21</a:t>
            </a:fld>
            <a:endParaRPr lang="en-US"/>
          </a:p>
        </p:txBody>
      </p:sp>
    </p:spTree>
    <p:extLst>
      <p:ext uri="{BB962C8B-B14F-4D97-AF65-F5344CB8AC3E}">
        <p14:creationId xmlns:p14="http://schemas.microsoft.com/office/powerpoint/2010/main" val="265713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This diagram is used to identify all of the contributing root causes likely to be causing a problem.</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22</a:t>
            </a:fld>
            <a:endParaRPr lang="en-US"/>
          </a:p>
        </p:txBody>
      </p:sp>
    </p:spTree>
    <p:extLst>
      <p:ext uri="{BB962C8B-B14F-4D97-AF65-F5344CB8AC3E}">
        <p14:creationId xmlns:p14="http://schemas.microsoft.com/office/powerpoint/2010/main" val="3529334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Feeling resilient in the face of adversity and armed with an arsenal of coping strategies heightens feelings of self-security, confidence and a deeper understanding of oneself and one’s strengths.</a:t>
            </a:r>
          </a:p>
          <a:p>
            <a:endParaRPr lang="en-US" baseline="0" dirty="0"/>
          </a:p>
          <a:p>
            <a:r>
              <a:rPr lang="en-US" sz="1200" kern="1200" dirty="0">
                <a:solidFill>
                  <a:schemeClr val="tx1"/>
                </a:solidFill>
                <a:effectLst/>
                <a:latin typeface="+mn-lt"/>
                <a:ea typeface="+mn-ea"/>
                <a:cs typeface="+mn-cs"/>
              </a:rPr>
              <a:t>FLEXIBILITY • Flexibility is adapting emotions, thoughts and behaviors to unfamiliar, unpredictable, and dynamic circumstances or ideas.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STRESS TOLERANCE • Stress tolerance involves coping with stressful or difficult situations and believing that one can manage or influence situations in a positive manner.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OPTIMISM • Optimism is an indicator of one’s positive attitude and outlook on life. • It involves remaining hopeful and resilient, despite occasional setbacks.</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23</a:t>
            </a:fld>
            <a:endParaRPr lang="en-US"/>
          </a:p>
        </p:txBody>
      </p:sp>
    </p:spTree>
    <p:extLst>
      <p:ext uri="{BB962C8B-B14F-4D97-AF65-F5344CB8AC3E}">
        <p14:creationId xmlns:p14="http://schemas.microsoft.com/office/powerpoint/2010/main" val="1443912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pPr marL="462458" indent="-462458">
              <a:buFont typeface="Arial" panose="020B0604020202020204" pitchFamily="34" charset="0"/>
              <a:buChar char="•"/>
            </a:pPr>
            <a:r>
              <a:rPr lang="en-US" dirty="0"/>
              <a:t>Some situations require a clear leadership stand (e.g. in the “heat of battle”; others require strong “connecting” with others (“getting to know your people.”)</a:t>
            </a:r>
          </a:p>
          <a:p>
            <a:pPr marL="462458" indent="-462458">
              <a:buFont typeface="Arial" panose="020B0604020202020204" pitchFamily="34" charset="0"/>
              <a:buChar char="•"/>
            </a:pPr>
            <a:r>
              <a:rPr lang="en-US" dirty="0"/>
              <a:t>Most often we tend to naturally gravitate toward one or the other. Some easily take a stand but find it difficult to connect with people. Others are strongly connected but find it difficult to take a stand.</a:t>
            </a:r>
          </a:p>
          <a:p>
            <a:endParaRPr lang="en-US" baseline="0" dirty="0"/>
          </a:p>
        </p:txBody>
      </p:sp>
      <p:sp>
        <p:nvSpPr>
          <p:cNvPr id="4" name="Slide Number Placeholder 3"/>
          <p:cNvSpPr>
            <a:spLocks noGrp="1"/>
          </p:cNvSpPr>
          <p:nvPr>
            <p:ph type="sldNum" sz="quarter" idx="10"/>
          </p:nvPr>
        </p:nvSpPr>
        <p:spPr/>
        <p:txBody>
          <a:bodyPr/>
          <a:lstStyle/>
          <a:p>
            <a:fld id="{93C1198F-F96D-486F-A289-C1C374205E02}" type="slidenum">
              <a:rPr lang="en-US" smtClean="0"/>
              <a:t>24</a:t>
            </a:fld>
            <a:endParaRPr lang="en-US"/>
          </a:p>
        </p:txBody>
      </p:sp>
    </p:spTree>
    <p:extLst>
      <p:ext uri="{BB962C8B-B14F-4D97-AF65-F5344CB8AC3E}">
        <p14:creationId xmlns:p14="http://schemas.microsoft.com/office/powerpoint/2010/main" val="391469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25</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1 Understanding Yourself</a:t>
            </a:r>
            <a:r>
              <a:rPr lang="en-US" baseline="0" dirty="0"/>
              <a:t> as a Leader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26</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27</a:t>
            </a:fld>
            <a:endParaRPr lang="en-US" dirty="0"/>
          </a:p>
        </p:txBody>
      </p:sp>
    </p:spTree>
    <p:extLst>
      <p:ext uri="{BB962C8B-B14F-4D97-AF65-F5344CB8AC3E}">
        <p14:creationId xmlns:p14="http://schemas.microsoft.com/office/powerpoint/2010/main" val="1253326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from the article: </a:t>
            </a:r>
          </a:p>
          <a:p>
            <a:endParaRPr lang="en-US" dirty="0"/>
          </a:p>
          <a:p>
            <a:pPr marL="171450" indent="-171450">
              <a:buFont typeface="Arial" panose="020B0604020202020204" pitchFamily="34" charset="0"/>
              <a:buChar char="•"/>
            </a:pPr>
            <a:r>
              <a:rPr lang="en-US" dirty="0"/>
              <a:t>Servant</a:t>
            </a:r>
            <a:r>
              <a:rPr lang="en-US" baseline="0" dirty="0"/>
              <a:t> leader is servant first – wanting to bring value by lifting up others and doing what supports the greater good for all.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Test of servant leadership: “Do those served grow as persons, do they while being served becomes healthier, wiser, freer, more autonomous (self reliant), more likely themselves to become servants?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Instructor to facilitate class discussion</a:t>
            </a:r>
            <a:r>
              <a:rPr lang="en-US" baseline="0" dirty="0"/>
              <a:t> of the article – it is recommended to provide the reading prior to the session</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28</a:t>
            </a:fld>
            <a:endParaRPr lang="en-US" dirty="0"/>
          </a:p>
        </p:txBody>
      </p:sp>
    </p:spTree>
    <p:extLst>
      <p:ext uri="{BB962C8B-B14F-4D97-AF65-F5344CB8AC3E}">
        <p14:creationId xmlns:p14="http://schemas.microsoft.com/office/powerpoint/2010/main" val="51140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a:t>
            </a:r>
          </a:p>
          <a:p>
            <a:endParaRPr lang="en-US" baseline="0" dirty="0"/>
          </a:p>
          <a:p>
            <a:r>
              <a:rPr lang="en-US" baseline="0" dirty="0"/>
              <a:t>Pose question to the learners: Which would you rather be? </a:t>
            </a:r>
          </a:p>
        </p:txBody>
      </p:sp>
      <p:sp>
        <p:nvSpPr>
          <p:cNvPr id="4" name="Slide Number Placeholder 3"/>
          <p:cNvSpPr>
            <a:spLocks noGrp="1"/>
          </p:cNvSpPr>
          <p:nvPr>
            <p:ph type="sldNum" sz="quarter" idx="10"/>
          </p:nvPr>
        </p:nvSpPr>
        <p:spPr/>
        <p:txBody>
          <a:bodyPr/>
          <a:lstStyle/>
          <a:p>
            <a:fld id="{93C1198F-F96D-486F-A289-C1C374205E02}" type="slidenum">
              <a:rPr lang="en-US" smtClean="0"/>
              <a:t>29</a:t>
            </a:fld>
            <a:endParaRPr lang="en-US" dirty="0"/>
          </a:p>
        </p:txBody>
      </p:sp>
    </p:spTree>
    <p:extLst>
      <p:ext uri="{BB962C8B-B14F-4D97-AF65-F5344CB8AC3E}">
        <p14:creationId xmlns:p14="http://schemas.microsoft.com/office/powerpoint/2010/main" val="135925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Characteristics critical to the development of servant leaders </a:t>
            </a:r>
          </a:p>
          <a:p>
            <a:endParaRPr lang="en-US" baseline="0" dirty="0"/>
          </a:p>
          <a:p>
            <a:r>
              <a:rPr lang="en-US" baseline="0" dirty="0"/>
              <a:t>Discuss each characteristic with the learners and ask for examples in the workplace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30</a:t>
            </a:fld>
            <a:endParaRPr lang="en-US" dirty="0"/>
          </a:p>
        </p:txBody>
      </p:sp>
    </p:spTree>
    <p:extLst>
      <p:ext uri="{BB962C8B-B14F-4D97-AF65-F5344CB8AC3E}">
        <p14:creationId xmlns:p14="http://schemas.microsoft.com/office/powerpoint/2010/main" val="2523399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31</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32</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33</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34</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35</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36</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37</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38</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39</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1 Values, Vision and Mission – understanding yourself as a leader </a:t>
            </a:r>
          </a:p>
        </p:txBody>
      </p:sp>
      <p:sp>
        <p:nvSpPr>
          <p:cNvPr id="4" name="Slide Number Placeholder 3"/>
          <p:cNvSpPr>
            <a:spLocks noGrp="1"/>
          </p:cNvSpPr>
          <p:nvPr>
            <p:ph type="sldNum" sz="quarter" idx="10"/>
          </p:nvPr>
        </p:nvSpPr>
        <p:spPr/>
        <p:txBody>
          <a:bodyPr/>
          <a:lstStyle/>
          <a:p>
            <a:fld id="{93C1198F-F96D-486F-A289-C1C374205E02}" type="slidenum">
              <a:rPr lang="en-US" smtClean="0"/>
              <a:t>4</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40</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Facilitate group discussion on the topic of servant leadership and have the students write out commitment cards to hold themselves accountable post training.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41</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42</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2</a:t>
            </a:r>
            <a:r>
              <a:rPr lang="en-US" baseline="0" dirty="0"/>
              <a:t> Leading Teams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43</a:t>
            </a:fld>
            <a:endParaRPr lang="en-US"/>
          </a:p>
        </p:txBody>
      </p:sp>
    </p:spTree>
    <p:extLst>
      <p:ext uri="{BB962C8B-B14F-4D97-AF65-F5344CB8AC3E}">
        <p14:creationId xmlns:p14="http://schemas.microsoft.com/office/powerpoint/2010/main" val="921036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2</a:t>
            </a:r>
            <a:r>
              <a:rPr lang="en-US" baseline="0" dirty="0"/>
              <a:t> Leading Teams</a:t>
            </a:r>
          </a:p>
          <a:p>
            <a:endParaRPr lang="en-US" baseline="0" dirty="0"/>
          </a:p>
          <a:p>
            <a:r>
              <a:rPr lang="en-US" baseline="0" dirty="0"/>
              <a:t>DiSC assessment tool is available on the internet.  Approximately cost is $60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44</a:t>
            </a:fld>
            <a:endParaRPr lang="en-US"/>
          </a:p>
        </p:txBody>
      </p:sp>
    </p:spTree>
    <p:extLst>
      <p:ext uri="{BB962C8B-B14F-4D97-AF65-F5344CB8AC3E}">
        <p14:creationId xmlns:p14="http://schemas.microsoft.com/office/powerpoint/2010/main" val="2910025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2 Leading</a:t>
            </a:r>
            <a:r>
              <a:rPr lang="en-US" baseline="0" dirty="0"/>
              <a:t> Teams</a:t>
            </a:r>
          </a:p>
          <a:p>
            <a:endParaRPr lang="en-US" baseline="0" dirty="0"/>
          </a:p>
          <a:p>
            <a:r>
              <a:rPr lang="en-US" baseline="0" dirty="0"/>
              <a:t>Review LEAP materials; Share the results of your DiSC with the learners</a:t>
            </a:r>
          </a:p>
          <a:p>
            <a:endParaRPr lang="en-US" baseline="0" dirty="0"/>
          </a:p>
          <a:p>
            <a:r>
              <a:rPr lang="en-US" baseline="0" dirty="0"/>
              <a:t>If you plan to purchase assessments for the learners, it is recommended to refer to the LEAP materials for guidance, in addition to the </a:t>
            </a:r>
            <a:r>
              <a:rPr lang="en-US" baseline="0" dirty="0" err="1"/>
              <a:t>DiSC</a:t>
            </a:r>
            <a:r>
              <a:rPr lang="en-US" baseline="0" dirty="0"/>
              <a:t> website to be able to knowledgeably review the results with the class. </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45</a:t>
            </a:fld>
            <a:endParaRPr lang="en-US"/>
          </a:p>
        </p:txBody>
      </p:sp>
    </p:spTree>
    <p:extLst>
      <p:ext uri="{BB962C8B-B14F-4D97-AF65-F5344CB8AC3E}">
        <p14:creationId xmlns:p14="http://schemas.microsoft.com/office/powerpoint/2010/main" val="410666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J. Zak is a professor at Claremont</a:t>
            </a:r>
            <a:r>
              <a:rPr lang="en-US" baseline="0" dirty="0"/>
              <a:t> Graduate University and President of </a:t>
            </a:r>
            <a:r>
              <a:rPr lang="en-US" baseline="0" dirty="0" err="1"/>
              <a:t>Ofactor</a:t>
            </a:r>
            <a:r>
              <a:rPr lang="en-US" baseline="0" dirty="0"/>
              <a:t>, Inc.</a:t>
            </a:r>
          </a:p>
          <a:p>
            <a:endParaRPr lang="en-US" baseline="0" dirty="0"/>
          </a:p>
          <a:p>
            <a:r>
              <a:rPr lang="en-US" sz="1200" kern="1200" dirty="0">
                <a:solidFill>
                  <a:schemeClr val="tx1"/>
                </a:solidFill>
                <a:effectLst/>
                <a:latin typeface="+mn-lt"/>
                <a:ea typeface="+mn-ea"/>
                <a:cs typeface="+mn-cs"/>
              </a:rPr>
              <a:t>Stories activate multiple senses in the brain including motor, auditory, and visual.  Discuss how and why stories are easier to recall.  Use time during the learning to discuss the role of storytelling in acquisitions.  Discuss how to empathize with the pain customers may experience and the pleasure they may feel when pain is resolved.   Stories provide motivation for action.  Discuss how storytelling helps learners with various acquisitions and interactions with their customers and peers.  Explain what a compelling human-scale story is and ask learners to discuss situations where they’ve used storytelling in their daily interactions.  What were some of the impacts, e.g. positive and negative.</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46</a:t>
            </a:fld>
            <a:endParaRPr lang="en-US"/>
          </a:p>
        </p:txBody>
      </p:sp>
    </p:spTree>
    <p:extLst>
      <p:ext uri="{BB962C8B-B14F-4D97-AF65-F5344CB8AC3E}">
        <p14:creationId xmlns:p14="http://schemas.microsoft.com/office/powerpoint/2010/main" val="2698354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on the benefits of storytelling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47</a:t>
            </a:fld>
            <a:endParaRPr lang="en-US"/>
          </a:p>
        </p:txBody>
      </p:sp>
    </p:spTree>
    <p:extLst>
      <p:ext uri="{BB962C8B-B14F-4D97-AF65-F5344CB8AC3E}">
        <p14:creationId xmlns:p14="http://schemas.microsoft.com/office/powerpoint/2010/main" val="1253326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how to communicate the purpose of your narrative?  Are you seeking to educate, obtain input, or some other outcome?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48</a:t>
            </a:fld>
            <a:endParaRPr lang="en-US"/>
          </a:p>
        </p:txBody>
      </p:sp>
    </p:spTree>
    <p:extLst>
      <p:ext uri="{BB962C8B-B14F-4D97-AF65-F5344CB8AC3E}">
        <p14:creationId xmlns:p14="http://schemas.microsoft.com/office/powerpoint/2010/main" val="2932933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Two</a:t>
            </a:r>
            <a:r>
              <a:rPr lang="en-US" baseline="0" dirty="0"/>
              <a:t> – Leading Teams</a:t>
            </a:r>
          </a:p>
          <a:p>
            <a:endParaRPr lang="en-US" baseline="0" dirty="0"/>
          </a:p>
          <a:p>
            <a:r>
              <a:rPr lang="en-US" baseline="0" dirty="0"/>
              <a:t>Questions to ask yourself when communicating with your audience, which may consist of peers,  leadership, and/or colleagues</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49</a:t>
            </a:fld>
            <a:endParaRPr lang="en-US"/>
          </a:p>
        </p:txBody>
      </p:sp>
    </p:spTree>
    <p:extLst>
      <p:ext uri="{BB962C8B-B14F-4D97-AF65-F5344CB8AC3E}">
        <p14:creationId xmlns:p14="http://schemas.microsoft.com/office/powerpoint/2010/main" val="382142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Adapted from John Kotter “What Leaders Really Do,” </a:t>
            </a:r>
            <a:r>
              <a:rPr lang="en-US" i="1" baseline="0" dirty="0"/>
              <a:t>Harvard Business Review</a:t>
            </a:r>
            <a:r>
              <a:rPr lang="en-US" baseline="0" dirty="0"/>
              <a:t>, May-June 1990. 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a:t>
            </a:fld>
            <a:endParaRPr lang="en-US"/>
          </a:p>
        </p:txBody>
      </p:sp>
    </p:spTree>
    <p:extLst>
      <p:ext uri="{BB962C8B-B14F-4D97-AF65-F5344CB8AC3E}">
        <p14:creationId xmlns:p14="http://schemas.microsoft.com/office/powerpoint/2010/main" val="12533267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Practice exercise – write and deliver pitch to practice storytelling</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50</a:t>
            </a:fld>
            <a:endParaRPr lang="en-US"/>
          </a:p>
        </p:txBody>
      </p:sp>
    </p:spTree>
    <p:extLst>
      <p:ext uri="{BB962C8B-B14F-4D97-AF65-F5344CB8AC3E}">
        <p14:creationId xmlns:p14="http://schemas.microsoft.com/office/powerpoint/2010/main" val="834775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book is available in audio @ </a:t>
            </a:r>
            <a:r>
              <a:rPr lang="en-US" sz="1200" u="sng" kern="1200" dirty="0">
                <a:solidFill>
                  <a:schemeClr val="tx1"/>
                </a:solidFill>
                <a:effectLst/>
                <a:latin typeface="+mn-lt"/>
                <a:ea typeface="+mn-ea"/>
                <a:cs typeface="+mn-cs"/>
                <a:hlinkClick r:id="rId3"/>
              </a:rPr>
              <a:t>https://www.youtube.com/watch?v=vbTBIwg3bm0</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Speed of Trust offers a practical look at how trust functions in our every transaction and relationship—from the most personal to the broadest, most indirect interaction—and how to establish trust immediately.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the learners to listen to the audio book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Meet with learners to discuss different chapters in the book and how the information relates to their work environment.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important is trust to the learners?  Give examples of how trust can erode the acquisition process and how it improves the process.</a:t>
            </a:r>
          </a:p>
        </p:txBody>
      </p:sp>
      <p:sp>
        <p:nvSpPr>
          <p:cNvPr id="4" name="Slide Number Placeholder 3"/>
          <p:cNvSpPr>
            <a:spLocks noGrp="1"/>
          </p:cNvSpPr>
          <p:nvPr>
            <p:ph type="sldNum" sz="quarter" idx="10"/>
          </p:nvPr>
        </p:nvSpPr>
        <p:spPr/>
        <p:txBody>
          <a:bodyPr/>
          <a:lstStyle/>
          <a:p>
            <a:fld id="{93C1198F-F96D-486F-A289-C1C374205E02}" type="slidenum">
              <a:rPr lang="en-US" smtClean="0"/>
              <a:t>51</a:t>
            </a:fld>
            <a:endParaRPr lang="en-US"/>
          </a:p>
        </p:txBody>
      </p:sp>
    </p:spTree>
    <p:extLst>
      <p:ext uri="{BB962C8B-B14F-4D97-AF65-F5344CB8AC3E}">
        <p14:creationId xmlns:p14="http://schemas.microsoft.com/office/powerpoint/2010/main" val="2523399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52</a:t>
            </a:fld>
            <a:endParaRPr lang="en-US"/>
          </a:p>
        </p:txBody>
      </p:sp>
    </p:spTree>
    <p:extLst>
      <p:ext uri="{BB962C8B-B14F-4D97-AF65-F5344CB8AC3E}">
        <p14:creationId xmlns:p14="http://schemas.microsoft.com/office/powerpoint/2010/main" val="2944317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Also, refer to what you learned from reading the book.  Book is available in audio.  Recommend discussing specific sections from the book in a training session that is focused only on the concepts from the book.</a:t>
            </a:r>
          </a:p>
        </p:txBody>
      </p:sp>
      <p:sp>
        <p:nvSpPr>
          <p:cNvPr id="4" name="Slide Number Placeholder 3"/>
          <p:cNvSpPr>
            <a:spLocks noGrp="1"/>
          </p:cNvSpPr>
          <p:nvPr>
            <p:ph type="sldNum" sz="quarter" idx="10"/>
          </p:nvPr>
        </p:nvSpPr>
        <p:spPr/>
        <p:txBody>
          <a:bodyPr/>
          <a:lstStyle/>
          <a:p>
            <a:fld id="{93C1198F-F96D-486F-A289-C1C374205E02}" type="slidenum">
              <a:rPr lang="en-US" smtClean="0"/>
              <a:t>53</a:t>
            </a:fld>
            <a:endParaRPr lang="en-US"/>
          </a:p>
        </p:txBody>
      </p:sp>
    </p:spTree>
    <p:extLst>
      <p:ext uri="{BB962C8B-B14F-4D97-AF65-F5344CB8AC3E}">
        <p14:creationId xmlns:p14="http://schemas.microsoft.com/office/powerpoint/2010/main" val="32084414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Provide examples of why trust in acquisition is so critical for each of the points noted.  Have the learners provide examples of each of the points to reinforce understanding of the concepts</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54</a:t>
            </a:fld>
            <a:endParaRPr lang="en-US"/>
          </a:p>
        </p:txBody>
      </p:sp>
    </p:spTree>
    <p:extLst>
      <p:ext uri="{BB962C8B-B14F-4D97-AF65-F5344CB8AC3E}">
        <p14:creationId xmlns:p14="http://schemas.microsoft.com/office/powerpoint/2010/main" val="1829811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Credibility boils down to two simple questions. First, do I trust myself? Second, am I someone who others can trust?   Covey talks about Four “Cores” that are key to building credibility.</a:t>
            </a:r>
          </a:p>
          <a:p>
            <a:r>
              <a:rPr lang="en-US" baseline="0" dirty="0"/>
              <a:t>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55</a:t>
            </a:fld>
            <a:endParaRPr lang="en-US"/>
          </a:p>
        </p:txBody>
      </p:sp>
    </p:spTree>
    <p:extLst>
      <p:ext uri="{BB962C8B-B14F-4D97-AF65-F5344CB8AC3E}">
        <p14:creationId xmlns:p14="http://schemas.microsoft.com/office/powerpoint/2010/main" val="3141351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The 10 Essential Elements for Leaving a Positive Legacy are from an article by Bernice Ledbetter, who is the director of the De </a:t>
            </a:r>
            <a:r>
              <a:rPr lang="en-US" baseline="0" dirty="0" err="1"/>
              <a:t>Pree</a:t>
            </a:r>
            <a:r>
              <a:rPr lang="en-US" baseline="0" dirty="0"/>
              <a:t> </a:t>
            </a:r>
            <a:r>
              <a:rPr lang="en-US" baseline="0" dirty="0" err="1"/>
              <a:t>Ledership</a:t>
            </a:r>
            <a:r>
              <a:rPr lang="en-US" baseline="0" dirty="0"/>
              <a:t> Center in Pasadena, CA. She can be reached at depree@fuller.edu.</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56</a:t>
            </a:fld>
            <a:endParaRPr lang="en-US"/>
          </a:p>
        </p:txBody>
      </p:sp>
    </p:spTree>
    <p:extLst>
      <p:ext uri="{BB962C8B-B14F-4D97-AF65-F5344CB8AC3E}">
        <p14:creationId xmlns:p14="http://schemas.microsoft.com/office/powerpoint/2010/main" val="17195896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57</a:t>
            </a:fld>
            <a:endParaRPr lang="en-US"/>
          </a:p>
        </p:txBody>
      </p:sp>
    </p:spTree>
    <p:extLst>
      <p:ext uri="{BB962C8B-B14F-4D97-AF65-F5344CB8AC3E}">
        <p14:creationId xmlns:p14="http://schemas.microsoft.com/office/powerpoint/2010/main" val="1589735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r>
              <a:rPr lang="en-US" baseline="0" dirty="0"/>
              <a:t>Complete Trust Equation and Self-Assessment </a:t>
            </a:r>
          </a:p>
          <a:p>
            <a:r>
              <a:rPr lang="en-US" baseline="0" dirty="0"/>
              <a:t>Discuss results </a:t>
            </a:r>
          </a:p>
          <a:p>
            <a:r>
              <a:rPr lang="en-US" baseline="0" dirty="0"/>
              <a:t>Review highest and lowest scores to find your greatest areas of strength and opportunities for improvement</a:t>
            </a:r>
          </a:p>
          <a:p>
            <a:endParaRPr lang="en-US" baseline="0" dirty="0"/>
          </a:p>
        </p:txBody>
      </p:sp>
      <p:sp>
        <p:nvSpPr>
          <p:cNvPr id="4" name="Slide Number Placeholder 3"/>
          <p:cNvSpPr>
            <a:spLocks noGrp="1"/>
          </p:cNvSpPr>
          <p:nvPr>
            <p:ph type="sldNum" sz="quarter" idx="10"/>
          </p:nvPr>
        </p:nvSpPr>
        <p:spPr/>
        <p:txBody>
          <a:bodyPr/>
          <a:lstStyle/>
          <a:p>
            <a:fld id="{93C1198F-F96D-486F-A289-C1C374205E02}" type="slidenum">
              <a:rPr lang="en-US" smtClean="0"/>
              <a:t>58</a:t>
            </a:fld>
            <a:endParaRPr lang="en-US"/>
          </a:p>
        </p:txBody>
      </p:sp>
    </p:spTree>
    <p:extLst>
      <p:ext uri="{BB962C8B-B14F-4D97-AF65-F5344CB8AC3E}">
        <p14:creationId xmlns:p14="http://schemas.microsoft.com/office/powerpoint/2010/main" val="17859705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59</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a:t>
            </a:fld>
            <a:endParaRPr lang="en-US"/>
          </a:p>
        </p:txBody>
      </p:sp>
    </p:spTree>
    <p:extLst>
      <p:ext uri="{BB962C8B-B14F-4D97-AF65-F5344CB8AC3E}">
        <p14:creationId xmlns:p14="http://schemas.microsoft.com/office/powerpoint/2010/main" val="1359257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2 Leading Teams</a:t>
            </a:r>
          </a:p>
        </p:txBody>
      </p:sp>
      <p:sp>
        <p:nvSpPr>
          <p:cNvPr id="4" name="Slide Number Placeholder 3"/>
          <p:cNvSpPr>
            <a:spLocks noGrp="1"/>
          </p:cNvSpPr>
          <p:nvPr>
            <p:ph type="sldNum" sz="quarter" idx="10"/>
          </p:nvPr>
        </p:nvSpPr>
        <p:spPr/>
        <p:txBody>
          <a:bodyPr/>
          <a:lstStyle/>
          <a:p>
            <a:fld id="{93C1198F-F96D-486F-A289-C1C374205E02}" type="slidenum">
              <a:rPr lang="en-US" smtClean="0"/>
              <a:t>60</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1198F-F96D-486F-A289-C1C374205E02}" type="slidenum">
              <a:rPr lang="en-US" smtClean="0"/>
              <a:t>61</a:t>
            </a:fld>
            <a:endParaRPr lang="en-US"/>
          </a:p>
        </p:txBody>
      </p:sp>
    </p:spTree>
    <p:extLst>
      <p:ext uri="{BB962C8B-B14F-4D97-AF65-F5344CB8AC3E}">
        <p14:creationId xmlns:p14="http://schemas.microsoft.com/office/powerpoint/2010/main" val="3176079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1198F-F96D-486F-A289-C1C374205E02}" type="slidenum">
              <a:rPr lang="en-US" smtClean="0"/>
              <a:t>62</a:t>
            </a:fld>
            <a:endParaRPr lang="en-US"/>
          </a:p>
        </p:txBody>
      </p:sp>
    </p:spTree>
    <p:extLst>
      <p:ext uri="{BB962C8B-B14F-4D97-AF65-F5344CB8AC3E}">
        <p14:creationId xmlns:p14="http://schemas.microsoft.com/office/powerpoint/2010/main" val="4128318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63</a:t>
            </a:fld>
            <a:endParaRPr lang="en-US" dirty="0"/>
          </a:p>
        </p:txBody>
      </p:sp>
    </p:spTree>
    <p:extLst>
      <p:ext uri="{BB962C8B-B14F-4D97-AF65-F5344CB8AC3E}">
        <p14:creationId xmlns:p14="http://schemas.microsoft.com/office/powerpoint/2010/main" val="23168044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Listening:</a:t>
            </a:r>
            <a:r>
              <a:rPr lang="en-US" baseline="0" dirty="0"/>
              <a:t> It is all about my thoughts, my judgments, my feelings and my expertise </a:t>
            </a:r>
          </a:p>
          <a:p>
            <a:endParaRPr lang="en-US" baseline="0" dirty="0"/>
          </a:p>
          <a:p>
            <a:r>
              <a:rPr lang="en-US" baseline="0" dirty="0"/>
              <a:t>Focused Listening: Hard-wired connection to other, lose awareness of outside world </a:t>
            </a:r>
          </a:p>
          <a:p>
            <a:endParaRPr lang="en-US" baseline="0" dirty="0"/>
          </a:p>
          <a:p>
            <a:r>
              <a:rPr lang="en-US" baseline="0" dirty="0"/>
              <a:t>Global Listening: Soft focus on other, aware of whole environment, including your own limitation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64</a:t>
            </a:fld>
            <a:endParaRPr lang="en-US" dirty="0"/>
          </a:p>
        </p:txBody>
      </p:sp>
    </p:spTree>
    <p:extLst>
      <p:ext uri="{BB962C8B-B14F-4D97-AF65-F5344CB8AC3E}">
        <p14:creationId xmlns:p14="http://schemas.microsoft.com/office/powerpoint/2010/main" val="1288637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Work Engagement.com </a:t>
            </a:r>
          </a:p>
          <a:p>
            <a:endParaRPr lang="en-US" baseline="0" dirty="0"/>
          </a:p>
          <a:p>
            <a:r>
              <a:rPr lang="en-US" baseline="0" dirty="0"/>
              <a:t>Link: http://www.workengagement.com/MN29CTXT/Materials/DoH%20The%20Levels%20of%20Listening%20version2.pdf</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65</a:t>
            </a:fld>
            <a:endParaRPr lang="en-US" dirty="0"/>
          </a:p>
        </p:txBody>
      </p:sp>
    </p:spTree>
    <p:extLst>
      <p:ext uri="{BB962C8B-B14F-4D97-AF65-F5344CB8AC3E}">
        <p14:creationId xmlns:p14="http://schemas.microsoft.com/office/powerpoint/2010/main" val="28840869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Work Engagement.com </a:t>
            </a:r>
          </a:p>
          <a:p>
            <a:endParaRPr lang="en-US" baseline="0" dirty="0"/>
          </a:p>
          <a:p>
            <a:r>
              <a:rPr lang="en-US" baseline="0" dirty="0"/>
              <a:t>Link: http://www.workengagement.com/MN29CTXT/Materials/DoH%20The%20Levels%20of%20Listening%20version2.pdf</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66</a:t>
            </a:fld>
            <a:endParaRPr lang="en-US" dirty="0"/>
          </a:p>
        </p:txBody>
      </p:sp>
    </p:spTree>
    <p:extLst>
      <p:ext uri="{BB962C8B-B14F-4D97-AF65-F5344CB8AC3E}">
        <p14:creationId xmlns:p14="http://schemas.microsoft.com/office/powerpoint/2010/main" val="13191240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r>
              <a:rPr lang="en-US" baseline="0" dirty="0"/>
              <a:t> Work Engagement.com </a:t>
            </a:r>
          </a:p>
          <a:p>
            <a:endParaRPr lang="en-US" baseline="0" dirty="0"/>
          </a:p>
          <a:p>
            <a:r>
              <a:rPr lang="en-US" baseline="0" dirty="0"/>
              <a:t>Link: http://www.workengagement.com/MN29CTXT/Materials/DoH%20The%20Levels%20of%20Listening%20version2.pdf</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67</a:t>
            </a:fld>
            <a:endParaRPr lang="en-US" dirty="0"/>
          </a:p>
        </p:txBody>
      </p:sp>
    </p:spTree>
    <p:extLst>
      <p:ext uri="{BB962C8B-B14F-4D97-AF65-F5344CB8AC3E}">
        <p14:creationId xmlns:p14="http://schemas.microsoft.com/office/powerpoint/2010/main" val="4242323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68</a:t>
            </a:fld>
            <a:endParaRPr lang="en-US" dirty="0"/>
          </a:p>
        </p:txBody>
      </p:sp>
    </p:spTree>
    <p:extLst>
      <p:ext uri="{BB962C8B-B14F-4D97-AF65-F5344CB8AC3E}">
        <p14:creationId xmlns:p14="http://schemas.microsoft.com/office/powerpoint/2010/main" val="20430702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69</a:t>
            </a:fld>
            <a:endParaRPr lang="en-US" dirty="0"/>
          </a:p>
        </p:txBody>
      </p:sp>
    </p:spTree>
    <p:extLst>
      <p:ext uri="{BB962C8B-B14F-4D97-AF65-F5344CB8AC3E}">
        <p14:creationId xmlns:p14="http://schemas.microsoft.com/office/powerpoint/2010/main" val="386693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a:t>
            </a:fld>
            <a:endParaRPr lang="en-US"/>
          </a:p>
        </p:txBody>
      </p:sp>
    </p:spTree>
    <p:extLst>
      <p:ext uri="{BB962C8B-B14F-4D97-AF65-F5344CB8AC3E}">
        <p14:creationId xmlns:p14="http://schemas.microsoft.com/office/powerpoint/2010/main" val="8347750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70</a:t>
            </a:fld>
            <a:endParaRPr lang="en-US" dirty="0"/>
          </a:p>
        </p:txBody>
      </p:sp>
    </p:spTree>
    <p:extLst>
      <p:ext uri="{BB962C8B-B14F-4D97-AF65-F5344CB8AC3E}">
        <p14:creationId xmlns:p14="http://schemas.microsoft.com/office/powerpoint/2010/main" val="8347750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71</a:t>
            </a:fld>
            <a:endParaRPr lang="en-US" dirty="0"/>
          </a:p>
        </p:txBody>
      </p:sp>
    </p:spTree>
    <p:extLst>
      <p:ext uri="{BB962C8B-B14F-4D97-AF65-F5344CB8AC3E}">
        <p14:creationId xmlns:p14="http://schemas.microsoft.com/office/powerpoint/2010/main" val="25233998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Take the teamwork survey and discuss results and share insights. </a:t>
            </a:r>
          </a:p>
        </p:txBody>
      </p:sp>
      <p:sp>
        <p:nvSpPr>
          <p:cNvPr id="4" name="Slide Number Placeholder 3"/>
          <p:cNvSpPr>
            <a:spLocks noGrp="1"/>
          </p:cNvSpPr>
          <p:nvPr>
            <p:ph type="sldNum" sz="quarter" idx="10"/>
          </p:nvPr>
        </p:nvSpPr>
        <p:spPr/>
        <p:txBody>
          <a:bodyPr/>
          <a:lstStyle/>
          <a:p>
            <a:fld id="{93C1198F-F96D-486F-A289-C1C374205E02}" type="slidenum">
              <a:rPr lang="en-US" smtClean="0"/>
              <a:t>72</a:t>
            </a:fld>
            <a:endParaRPr lang="en-US" dirty="0"/>
          </a:p>
        </p:txBody>
      </p:sp>
    </p:spTree>
    <p:extLst>
      <p:ext uri="{BB962C8B-B14F-4D97-AF65-F5344CB8AC3E}">
        <p14:creationId xmlns:p14="http://schemas.microsoft.com/office/powerpoint/2010/main" val="32084414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73</a:t>
            </a:fld>
            <a:endParaRPr lang="en-US" dirty="0"/>
          </a:p>
        </p:txBody>
      </p:sp>
    </p:spTree>
    <p:extLst>
      <p:ext uri="{BB962C8B-B14F-4D97-AF65-F5344CB8AC3E}">
        <p14:creationId xmlns:p14="http://schemas.microsoft.com/office/powerpoint/2010/main" val="13298406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GRPI is used</a:t>
            </a:r>
            <a:r>
              <a:rPr lang="en-US" baseline="0" dirty="0"/>
              <a:t> to ensure practitioners gauge the factors critical to team development in a structured way-and act on these factors throughout the project. Teams and organizations can be viewed through GRPI based on four fundamental dimensions:</a:t>
            </a:r>
          </a:p>
          <a:p>
            <a:endParaRPr lang="en-US" baseline="0" dirty="0"/>
          </a:p>
          <a:p>
            <a:pPr marL="173422" indent="-173422">
              <a:buFont typeface="Arial" panose="020B0604020202020204" pitchFamily="34" charset="0"/>
              <a:buChar char="•"/>
            </a:pPr>
            <a:r>
              <a:rPr lang="en-US" baseline="0" dirty="0"/>
              <a:t>Goals: Are the mission and goals of the team clear and accepted by all members? Are they in tune with the team’s environment?</a:t>
            </a:r>
          </a:p>
          <a:p>
            <a:pPr marL="173422" indent="-173422">
              <a:buFont typeface="Arial" panose="020B0604020202020204" pitchFamily="34" charset="0"/>
              <a:buChar char="•"/>
            </a:pPr>
            <a:r>
              <a:rPr lang="en-US" baseline="0" dirty="0"/>
              <a:t>Roles and Responsibilities: Are the roles and responsibilities clearly described and understood? Do the defined roles fully support the team goals?</a:t>
            </a:r>
          </a:p>
          <a:p>
            <a:pPr marL="173422" indent="-173422">
              <a:buFont typeface="Arial" panose="020B0604020202020204" pitchFamily="34" charset="0"/>
              <a:buChar char="•"/>
            </a:pPr>
            <a:r>
              <a:rPr lang="en-US" baseline="0" dirty="0"/>
              <a:t>Process and Procedures: Are there processes and procedures operating in the  group (such as problem-solving methods, communication procedures, decision-making processes, etc) that are 1) understood and acceptable and 2) supportive to the group’s goals and roles?</a:t>
            </a:r>
          </a:p>
          <a:p>
            <a:pPr marL="173422" indent="-173422">
              <a:buFont typeface="Arial" panose="020B0604020202020204" pitchFamily="34" charset="0"/>
              <a:buChar char="•"/>
            </a:pPr>
            <a:r>
              <a:rPr lang="en-US" baseline="0" dirty="0"/>
              <a:t>Interpersonal relationships: Are the relationship among team members healthy and supportive of good team work? Is there an appropriate level of trust , openness and acceptance in the group? The </a:t>
            </a:r>
            <a:r>
              <a:rPr lang="en-US" i="1" baseline="0" dirty="0"/>
              <a:t>I</a:t>
            </a:r>
            <a:r>
              <a:rPr lang="en-US" i="0" baseline="0" dirty="0"/>
              <a:t> of GRPI is a function of the </a:t>
            </a:r>
            <a:r>
              <a:rPr lang="en-US" i="1" baseline="0" dirty="0"/>
              <a:t>G, R, </a:t>
            </a:r>
            <a:r>
              <a:rPr lang="en-US" i="0" baseline="0" dirty="0"/>
              <a:t>and </a:t>
            </a:r>
            <a:r>
              <a:rPr lang="en-US" i="1" baseline="0" dirty="0"/>
              <a:t>P</a:t>
            </a:r>
            <a:r>
              <a:rPr lang="en-US" i="0" baseline="0" dirty="0"/>
              <a:t>. In order to achieve </a:t>
            </a:r>
            <a:r>
              <a:rPr lang="en-US" i="1" baseline="0" dirty="0"/>
              <a:t>I,</a:t>
            </a:r>
            <a:r>
              <a:rPr lang="en-US" i="0" baseline="0" dirty="0"/>
              <a:t> there are two important items to keep in mind: 1) effective communication and 2) conflict avoidance and resolution.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74</a:t>
            </a:fld>
            <a:endParaRPr lang="en-US" dirty="0"/>
          </a:p>
        </p:txBody>
      </p:sp>
    </p:spTree>
    <p:extLst>
      <p:ext uri="{BB962C8B-B14F-4D97-AF65-F5344CB8AC3E}">
        <p14:creationId xmlns:p14="http://schemas.microsoft.com/office/powerpoint/2010/main" val="17195896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ARCI</a:t>
            </a:r>
            <a:r>
              <a:rPr lang="en-US" baseline="0" dirty="0"/>
              <a:t> Matrix is a responsibility assignment system that brings structure and clarity to the roles people play within a team. It is a simple grid system that you can use to clarify people’s responsibilities and ensure that everything that team needs to do is taken care of. </a:t>
            </a:r>
          </a:p>
          <a:p>
            <a:pPr rtl="0"/>
            <a:endParaRPr lang="en-US" b="1" dirty="0"/>
          </a:p>
          <a:p>
            <a:pPr rtl="0"/>
            <a:r>
              <a:rPr lang="en-US" b="1" dirty="0"/>
              <a:t>Benefits of Using ARCI </a:t>
            </a:r>
            <a:endParaRPr lang="en-US" dirty="0"/>
          </a:p>
          <a:p>
            <a:r>
              <a:rPr lang="en-US" dirty="0"/>
              <a:t>Many factors can contribute to the underperformance of a team, but unless responsibilities and accountabilities are clear, there can be a significant risk that problems will arise. </a:t>
            </a:r>
          </a:p>
          <a:p>
            <a:r>
              <a:rPr lang="en-US" dirty="0"/>
              <a:t>With complex, time-sensitive or mission-critical projects, or in situations where people are ducking responsibility, it is often worth taking the time to think through the roles that you and your team members must play in every task that your team undertakes. Without this clarity, you will most-likely find gaps, duplication and confusion. Teamwork will be frustrating, inefficient and you are less likely to deliver good results. In these situations, the delegation of tasks and other responsibilities can be too important to leave to chance. </a:t>
            </a:r>
          </a:p>
          <a:p>
            <a:r>
              <a:rPr lang="en-US" dirty="0"/>
              <a:t>One of the biggest challenges of team working (particularly in areas where there’s little margin for error) is to make sure everything is done completely and well. By taking a structured approach to role assignment using the ARCI Matrix, you can plot and check who is responsible and accountable for each team task, and also check the integrity of each person’s roles. In so doing, you can minimize the risk of gaps, overlaps and have a greater chance of running a highly effective and efficient team.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75</a:t>
            </a:fld>
            <a:endParaRPr lang="en-US" dirty="0"/>
          </a:p>
        </p:txBody>
      </p:sp>
    </p:spTree>
    <p:extLst>
      <p:ext uri="{BB962C8B-B14F-4D97-AF65-F5344CB8AC3E}">
        <p14:creationId xmlns:p14="http://schemas.microsoft.com/office/powerpoint/2010/main" val="6018747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team debriefs the activity with the entire group. The debrief should consist of the challenges and successes that occurred during the debriefs.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76</a:t>
            </a:fld>
            <a:endParaRPr lang="en-US" dirty="0"/>
          </a:p>
        </p:txBody>
      </p:sp>
    </p:spTree>
    <p:extLst>
      <p:ext uri="{BB962C8B-B14F-4D97-AF65-F5344CB8AC3E}">
        <p14:creationId xmlns:p14="http://schemas.microsoft.com/office/powerpoint/2010/main" val="15897351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rPr>
              <a:t>Activity (watch the video to answer):</a:t>
            </a:r>
          </a:p>
          <a:p>
            <a:pPr marL="815724" lvl="1" indent="-462458">
              <a:buFont typeface="+mj-lt"/>
              <a:buAutoNum type="arabicPeriod"/>
            </a:pPr>
            <a:r>
              <a:rPr lang="en-US" dirty="0">
                <a:effectLst/>
              </a:rPr>
              <a:t>What leadership attributes did Gene Kranz demonstrate?  What did he say and do that helped the team achieve success?   </a:t>
            </a:r>
          </a:p>
          <a:p>
            <a:pPr marL="815724" lvl="1" indent="-462458">
              <a:buFont typeface="+mj-lt"/>
              <a:buAutoNum type="arabicPeriod"/>
            </a:pPr>
            <a:r>
              <a:rPr lang="en-US" dirty="0">
                <a:effectLst/>
              </a:rPr>
              <a:t>How did Kranz go about making key decisions during the crises?  Describe the strengths of his decision making.  </a:t>
            </a:r>
          </a:p>
          <a:p>
            <a:pPr marL="815724" lvl="1" indent="-462458">
              <a:buFont typeface="+mj-lt"/>
              <a:buAutoNum type="arabicPeriod"/>
            </a:pPr>
            <a:r>
              <a:rPr lang="en-US" dirty="0">
                <a:effectLst/>
              </a:rPr>
              <a:t>What did Kranz do in preparation to build team commitment and capability? </a:t>
            </a:r>
          </a:p>
          <a:p>
            <a:pPr marL="815724" lvl="1" indent="-462458">
              <a:buFont typeface="+mj-lt"/>
              <a:buAutoNum type="arabicPeriod"/>
            </a:pPr>
            <a:r>
              <a:rPr lang="en-US" dirty="0">
                <a:effectLst/>
              </a:rPr>
              <a:t>What lessons might apply to your leadership role in building and sustaining high performing work teams?</a:t>
            </a:r>
          </a:p>
          <a:p>
            <a:pPr lvl="1"/>
            <a:endParaRPr lang="en-US" dirty="0">
              <a:effectLst/>
            </a:endParaRPr>
          </a:p>
          <a:p>
            <a:pPr lvl="1"/>
            <a:r>
              <a:rPr lang="en-US" dirty="0">
                <a:effectLst/>
              </a:rPr>
              <a:t>Be prepared to share your top leadership lesson to apply   </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77</a:t>
            </a:fld>
            <a:endParaRPr lang="en-US" dirty="0"/>
          </a:p>
        </p:txBody>
      </p:sp>
    </p:spTree>
    <p:extLst>
      <p:ext uri="{BB962C8B-B14F-4D97-AF65-F5344CB8AC3E}">
        <p14:creationId xmlns:p14="http://schemas.microsoft.com/office/powerpoint/2010/main" val="511404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78</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79</a:t>
            </a:fld>
            <a:endParaRPr lang="en-US"/>
          </a:p>
        </p:txBody>
      </p:sp>
    </p:spTree>
    <p:extLst>
      <p:ext uri="{BB962C8B-B14F-4D97-AF65-F5344CB8AC3E}">
        <p14:creationId xmlns:p14="http://schemas.microsoft.com/office/powerpoint/2010/main" val="400468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Examine the list of personal, team and organization values that follows. Feel free to add as many values of your own that are not on the list. Select the five values that are most important to you. Write each on a separate card.</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a:t>
            </a:fld>
            <a:endParaRPr lang="en-US"/>
          </a:p>
        </p:txBody>
      </p:sp>
    </p:spTree>
    <p:extLst>
      <p:ext uri="{BB962C8B-B14F-4D97-AF65-F5344CB8AC3E}">
        <p14:creationId xmlns:p14="http://schemas.microsoft.com/office/powerpoint/2010/main" val="25233998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Crucial conversations are not about getting everyone to agree – but making it safe</a:t>
            </a:r>
            <a:r>
              <a:rPr lang="en-US" baseline="0" dirty="0"/>
              <a:t> to disagree. </a:t>
            </a:r>
            <a:endParaRPr lang="en-US" dirty="0"/>
          </a:p>
          <a:p>
            <a:endParaRPr lang="en-US" dirty="0"/>
          </a:p>
          <a:p>
            <a:r>
              <a:rPr lang="en-US" dirty="0"/>
              <a:t>The law of crucial conversations</a:t>
            </a:r>
          </a:p>
          <a:p>
            <a:endParaRPr lang="en-US" dirty="0"/>
          </a:p>
          <a:p>
            <a:r>
              <a:rPr lang="en-US" dirty="0"/>
              <a:t>Any</a:t>
            </a:r>
            <a:r>
              <a:rPr lang="en-US" baseline="0" dirty="0"/>
              <a:t>time you find yourself stuck, there are crucial conversations keeping you there.  Identify the crucial conversations your are not holding or not holding well, figure out where you are going wrong, fix it and get better at everything.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80</a:t>
            </a:fld>
            <a:endParaRPr lang="en-US" dirty="0"/>
          </a:p>
        </p:txBody>
      </p:sp>
    </p:spTree>
    <p:extLst>
      <p:ext uri="{BB962C8B-B14F-4D97-AF65-F5344CB8AC3E}">
        <p14:creationId xmlns:p14="http://schemas.microsoft.com/office/powerpoint/2010/main" val="37580563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crucial conversation is a discussion between two or more people where stakes are high, opinions vary, and emotions run strong. When we face crucial conversations, we can do one of three things: We can avoid them, we can face them and handle them poorly, or we can face them and handle them well. Ironically, the more crucial the conversation, the less likely we are to handle it well. We often hold things inside by going silent until we cannot take it any longer—and then we drop a bomb. In short, we move between silence and violence—we either don’t handle the conversation, or don’t handle it well. We may not become physically violent, but we do attack others’ ideas and feelings. When we fail a crucial conversation, every aspect of our lives can be affected—from our careers, to our communities, to our relationships, to our personal health.</a:t>
            </a:r>
          </a:p>
        </p:txBody>
      </p:sp>
      <p:sp>
        <p:nvSpPr>
          <p:cNvPr id="4" name="Slide Number Placeholder 3"/>
          <p:cNvSpPr>
            <a:spLocks noGrp="1"/>
          </p:cNvSpPr>
          <p:nvPr>
            <p:ph type="sldNum" sz="quarter" idx="10"/>
          </p:nvPr>
        </p:nvSpPr>
        <p:spPr/>
        <p:txBody>
          <a:bodyPr/>
          <a:lstStyle/>
          <a:p>
            <a:fld id="{93C1198F-F96D-486F-A289-C1C374205E02}" type="slidenum">
              <a:rPr lang="en-US" smtClean="0"/>
              <a:t>81</a:t>
            </a:fld>
            <a:endParaRPr lang="en-US" dirty="0"/>
          </a:p>
        </p:txBody>
      </p:sp>
    </p:spTree>
    <p:extLst>
      <p:ext uri="{BB962C8B-B14F-4D97-AF65-F5344CB8AC3E}">
        <p14:creationId xmlns:p14="http://schemas.microsoft.com/office/powerpoint/2010/main" val="37580563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material for the group</a:t>
            </a:r>
            <a:r>
              <a:rPr lang="en-US" baseline="0" dirty="0"/>
              <a:t> to discuss. </a:t>
            </a:r>
          </a:p>
          <a:p>
            <a:endParaRPr lang="en-US" baseline="0" dirty="0"/>
          </a:p>
          <a:p>
            <a:r>
              <a:rPr lang="en-US" baseline="0" dirty="0"/>
              <a:t>Key points in the articles:</a:t>
            </a:r>
          </a:p>
          <a:p>
            <a:endParaRPr lang="en-US" baseline="0" dirty="0"/>
          </a:p>
          <a:p>
            <a:r>
              <a:rPr lang="en-US" baseline="0" dirty="0"/>
              <a:t>Mistake # 1: We fall into a combat mentality: “</a:t>
            </a:r>
            <a:r>
              <a:rPr lang="en-US" dirty="0">
                <a:effectLst/>
              </a:rPr>
              <a:t>When difficult conversations turn toxic, it’s often because we’ve made a key mistake: we’ve fallen into a combat mentality. This allows the conversation to become a zero-sum game, with a winner and a loser. But the reality is, when we let conversations take on this tenor – especially at the office – everyone looks bad, and everyone loses. The real enemy is not your conversational counterpart, but the combat mentality itself. And you can defeat it, with strategy and skill”</a:t>
            </a:r>
          </a:p>
          <a:p>
            <a:r>
              <a:rPr lang="en-US" dirty="0">
                <a:effectLst/>
              </a:rPr>
              <a:t>Mistake</a:t>
            </a:r>
            <a:r>
              <a:rPr lang="en-US" baseline="0" dirty="0">
                <a:effectLst/>
              </a:rPr>
              <a:t> # 2:  We try to oversimplify the problem: “</a:t>
            </a:r>
            <a:r>
              <a:rPr lang="en-US" dirty="0">
                <a:effectLst/>
              </a:rPr>
              <a:t>If the subject of your argument were straightforward, chances are you wouldn’t be arguing about it. Because it’s daunting to try and tackle several issues at once, we may try to roll these problems up into a less-complex Über-Problem. But the existence of such a beast is often an illusion. To avoid oversimplifying, remind yourself that if the issue weren’t complicated, it probably wouldn’t be so hard to talk about.”</a:t>
            </a:r>
          </a:p>
          <a:p>
            <a:r>
              <a:rPr lang="en-US" dirty="0">
                <a:effectLst/>
              </a:rPr>
              <a:t>Mistake # 3: “We don’t bring enough</a:t>
            </a:r>
            <a:r>
              <a:rPr lang="en-US" baseline="0" dirty="0">
                <a:effectLst/>
              </a:rPr>
              <a:t> respect to the conversation: “</a:t>
            </a:r>
            <a:r>
              <a:rPr lang="en-US" dirty="0">
                <a:effectLst/>
              </a:rPr>
              <a:t>The key to avoiding oversimplification is respecting the problem you’re trying to resolve. To avoid the combat mentality, you need to go further – you need to respect the person you’re talking to, and you need to respect yourself. Making sure that you respond in a way you can later be proud of will prevent you from being thrown off course if your counterpart is being openly hostile.”</a:t>
            </a:r>
          </a:p>
          <a:p>
            <a:r>
              <a:rPr lang="en-US" dirty="0">
                <a:effectLst/>
              </a:rPr>
              <a:t>Mistake # 4:  We lash out-or shut down. “Fear, anger, embarrassment, defensiveness – any number of unpleasant feelings can course through us during a conversation we’d rather not have. Some of us react by confronting our counterpart more aggressively; others, by rushing to smooth things over. We might even see-saw between both counterproductive poles. Instead, move to the middle: state what you really want. The tough emotions won’t evaporate. but with practice, you will learn to focus on the outcome you want in spite of them.”</a:t>
            </a:r>
          </a:p>
          <a:p>
            <a:r>
              <a:rPr lang="en-US" dirty="0">
                <a:effectLst/>
              </a:rPr>
              <a:t>Mistake # 5: We react to thwarting ploys. “Lying, threatening, stonewalling, crying, sarcasm, shouting, silence, accusing, taking offense: tough talks can present an arsenal of thwarting ploys. (Just because you’re trying to move beyond the combat mentality doesn’t mean your counterpart is.) But you also have an array of potential responses, ranging from passive to aggressive. Again, the most effective is to move to the middle: disarm the ploy by addressing it. For instance, if your counterpart has stopped responding to you, you can simply say, “I don’t know how to interpret your silence.”</a:t>
            </a:r>
          </a:p>
          <a:p>
            <a:r>
              <a:rPr lang="en-US" dirty="0">
                <a:effectLst/>
              </a:rPr>
              <a:t>Mistake # 6: “Everyone has a weak spot. And when someone finds ours – whether inadvertently, with a stray arrow, or because he is hoping to hurt us – it becomes even harder to stay out of the combat mentality. Maybe yours is tied to your job – you feel like your department doesn’t get the respect it deserves. Or maybe it’s more personal. But whatever it is, take the time to learn what hooks you. Just knowing where you’re vulnerable will help you stay in control when someone pokes you there.” </a:t>
            </a:r>
          </a:p>
          <a:p>
            <a:r>
              <a:rPr lang="en-US" dirty="0">
                <a:effectLst/>
              </a:rPr>
              <a:t>Mistake # 7: We rehearse: “If we’re sure a conversation is going to be tough, it’s instinctive to rehearse what we’ll say. But a difficult conversation is not a performance, with an actor and an audience. Once you’ve started the discussion, your counterpart could react in any number of ways – and having a “script” in mind will hamper your ability to listen effectively and react accordingly. Instead, prepare by asking yourself: 1. What is the problem? 2. What would my counterpart say the problem is? 3. What’s my preferred outcome? 4. What’s my preferred working relationship with my counterpart? You can also ask the other person to do the same in advance of your meeting.”</a:t>
            </a:r>
          </a:p>
          <a:p>
            <a:r>
              <a:rPr lang="en-US" dirty="0">
                <a:effectLst/>
              </a:rPr>
              <a:t>Mistake</a:t>
            </a:r>
            <a:r>
              <a:rPr lang="en-US" baseline="0" dirty="0">
                <a:effectLst/>
              </a:rPr>
              <a:t> # 8: We make assumptions about our counterpart’s intention: “</a:t>
            </a:r>
            <a:r>
              <a:rPr lang="en-US" dirty="0">
                <a:effectLst/>
              </a:rPr>
              <a:t>Optimists tend to assume that every disagreement is just a misunderstanding between two well-intentioned people; pessimists may feel that differences of opinion are actually ill-intentioned attacks. In the fog of a hard talk, we tend to forget that we don’t have access to anyone’s intentions but our own. Remember that you and your counterpart are both dealing with this ambiguity. If you get stuck, a handy phrase to remember is, “I’m realizing as we talk that I don’t fully understand how you see this problem.” Admitting what you don’t know can be a powerful way to get a conversation back on track. </a:t>
            </a:r>
            <a:r>
              <a:rPr lang="en-US" baseline="0" dirty="0">
                <a:effectLst/>
              </a:rPr>
              <a:t>“</a:t>
            </a:r>
          </a:p>
          <a:p>
            <a:r>
              <a:rPr lang="en-US" baseline="0" dirty="0">
                <a:effectLst/>
              </a:rPr>
              <a:t>Mistake # 9: We lose sight of the goal: </a:t>
            </a:r>
            <a:r>
              <a:rPr lang="en-US" dirty="0">
                <a:effectLst/>
              </a:rPr>
              <a:t>The key in any tough talk is to always keep sight of the goal. Help prevent this by going into conversations with a clear, realistic preferred outcome; the knowledge of how you want your working relationship with your counterpart to be; and having done some careful thinking about any obstacles that could interfere with either. (Remember, “winning” is not a realistic outcome, since your counterpart is unlikely to accept an outcome of “losing.”)</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82</a:t>
            </a:fld>
            <a:endParaRPr lang="en-US" dirty="0"/>
          </a:p>
        </p:txBody>
      </p:sp>
    </p:spTree>
    <p:extLst>
      <p:ext uri="{BB962C8B-B14F-4D97-AF65-F5344CB8AC3E}">
        <p14:creationId xmlns:p14="http://schemas.microsoft.com/office/powerpoint/2010/main" val="34149729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material for the group</a:t>
            </a:r>
            <a:r>
              <a:rPr lang="en-US" baseline="0" dirty="0"/>
              <a:t> to discuss.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Keypoints</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dirty="0"/>
              <a:t>Before going into the conversation, ask yourself some questions:</a:t>
            </a:r>
          </a:p>
          <a:p>
            <a:r>
              <a:rPr lang="en-US" dirty="0"/>
              <a:t>What is your purpose for having the conversation? What do you hope to accomplish? What would be an ideal outcome? Watch for hidden purposes. You may think you have honorable goals, like educating an employee or increasing connection with your teen, only to notice that your language is excessively critical or condescending. You think you want to support, but you end up punishing. Some purposes are more useful than others. Work on yourself so that you enter the conversation with a supportive purpose.</a:t>
            </a:r>
          </a:p>
          <a:p>
            <a:r>
              <a:rPr lang="en-US" dirty="0"/>
              <a:t>What assumptions are you making about this person’s intentions? You may feel intimidated, belittled, ignored, disrespected, or marginalized, but be cautious about assuming that this was the speaker's intention. Impact does not necessarily equal intent.</a:t>
            </a:r>
          </a:p>
          <a:p>
            <a:r>
              <a:rPr lang="en-US" dirty="0"/>
              <a:t>What “buttons” of yours are being pushed? Are you more emotional than the situation warrants? Take a look at your “backstory,” as they say in the movies. What personal history is being triggered? You may still have the conversation, but you’ll go into it knowing that some of the heightened emotional state has to do with you.</a:t>
            </a:r>
          </a:p>
          <a:p>
            <a:r>
              <a:rPr lang="en-US" dirty="0"/>
              <a:t>How is your attitude toward the conversation influencing your perception of it? If you think this is going to be horribly difficult, it probably will be. If you truly believe that whatever happens, some good will come of it, that will likely be the case. Try to adjust your attitude for maximum effectiveness.</a:t>
            </a:r>
          </a:p>
          <a:p>
            <a:r>
              <a:rPr lang="en-US" dirty="0"/>
              <a:t> Who is the opponent? What might he be thinking about this situation? Is he aware of the problem? If so, how do you think he perceives it? What are his needs and fears? What solution do you think he would suggest? Begin to reframe the opponent as partner.</a:t>
            </a:r>
          </a:p>
          <a:p>
            <a:r>
              <a:rPr lang="en-US" dirty="0"/>
              <a:t>What are your needs and fears? Are there any common concerns? Could there be?</a:t>
            </a:r>
          </a:p>
          <a:p>
            <a:r>
              <a:rPr lang="en-US" dirty="0"/>
              <a:t>How have you contributed to the problem? How has the other person?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83</a:t>
            </a:fld>
            <a:endParaRPr lang="en-US" dirty="0"/>
          </a:p>
        </p:txBody>
      </p:sp>
    </p:spTree>
    <p:extLst>
      <p:ext uri="{BB962C8B-B14F-4D97-AF65-F5344CB8AC3E}">
        <p14:creationId xmlns:p14="http://schemas.microsoft.com/office/powerpoint/2010/main" val="33338040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Included are as follows:</a:t>
            </a:r>
          </a:p>
          <a:p>
            <a:endParaRPr lang="en-US" dirty="0"/>
          </a:p>
          <a:p>
            <a:pPr marL="231229" indent="-231229">
              <a:buAutoNum type="arabicPeriod"/>
            </a:pPr>
            <a:r>
              <a:rPr lang="en-US" baseline="0" dirty="0"/>
              <a:t>Providing Feedback on a person poor job performance</a:t>
            </a:r>
          </a:p>
          <a:p>
            <a:pPr marL="231229" indent="-231229">
              <a:buAutoNum type="arabicPeriod"/>
            </a:pPr>
            <a:r>
              <a:rPr lang="en-US" baseline="0" dirty="0"/>
              <a:t>Moving to across the country for a job opportunity.</a:t>
            </a:r>
          </a:p>
          <a:p>
            <a:pPr marL="231229" indent="-231229">
              <a:buAutoNum type="arabicPeriod"/>
            </a:pPr>
            <a:r>
              <a:rPr lang="en-US" baseline="0" dirty="0"/>
              <a:t>Contract Award Decision </a:t>
            </a:r>
          </a:p>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84</a:t>
            </a:fld>
            <a:endParaRPr lang="en-US" dirty="0"/>
          </a:p>
        </p:txBody>
      </p:sp>
    </p:spTree>
    <p:extLst>
      <p:ext uri="{BB962C8B-B14F-4D97-AF65-F5344CB8AC3E}">
        <p14:creationId xmlns:p14="http://schemas.microsoft.com/office/powerpoint/2010/main" val="11610884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85</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Session 3 Managing</a:t>
            </a:r>
            <a:r>
              <a:rPr lang="en-US" baseline="0" dirty="0"/>
              <a:t> and Motivating Others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86</a:t>
            </a:fld>
            <a:endParaRPr lang="en-US" dirty="0"/>
          </a:p>
        </p:txBody>
      </p:sp>
    </p:spTree>
    <p:extLst>
      <p:ext uri="{BB962C8B-B14F-4D97-AF65-F5344CB8AC3E}">
        <p14:creationId xmlns:p14="http://schemas.microsoft.com/office/powerpoint/2010/main" val="9210362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Optional group exercise: Pick 5 people </a:t>
            </a:r>
            <a:r>
              <a:rPr lang="en-US" dirty="0"/>
              <a:t>who excel/excelled at managing and motivating others. List the qualities that make / made them effective. Decide by voting the ten most important characteristics of people / leaders who can manage and motivate others.  </a:t>
            </a:r>
          </a:p>
          <a:p>
            <a:endParaRPr lang="en-US" baseline="0" dirty="0"/>
          </a:p>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87</a:t>
            </a:fld>
            <a:endParaRPr lang="en-US" dirty="0"/>
          </a:p>
        </p:txBody>
      </p:sp>
    </p:spTree>
    <p:extLst>
      <p:ext uri="{BB962C8B-B14F-4D97-AF65-F5344CB8AC3E}">
        <p14:creationId xmlns:p14="http://schemas.microsoft.com/office/powerpoint/2010/main" val="12533267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88</a:t>
            </a:fld>
            <a:endParaRPr lang="en-US" dirty="0"/>
          </a:p>
        </p:txBody>
      </p:sp>
    </p:spTree>
    <p:extLst>
      <p:ext uri="{BB962C8B-B14F-4D97-AF65-F5344CB8AC3E}">
        <p14:creationId xmlns:p14="http://schemas.microsoft.com/office/powerpoint/2010/main" val="13592573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C1198F-F96D-486F-A289-C1C374205E02}" type="slidenum">
              <a:rPr lang="en-US" smtClean="0"/>
              <a:t>89</a:t>
            </a:fld>
            <a:endParaRPr lang="en-US"/>
          </a:p>
        </p:txBody>
      </p:sp>
    </p:spTree>
    <p:extLst>
      <p:ext uri="{BB962C8B-B14F-4D97-AF65-F5344CB8AC3E}">
        <p14:creationId xmlns:p14="http://schemas.microsoft.com/office/powerpoint/2010/main" val="1150605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Exercise 1:  Are you living a life consistent with your values? Do your values align with the organizations?</a:t>
            </a:r>
          </a:p>
          <a:p>
            <a:r>
              <a:rPr lang="en-US" baseline="0" dirty="0"/>
              <a:t>What can you tackle and what can you let go of?  Be mindful of what I’m doing to facilitate my values? What are behaviors I want others to have? What am I doing to give people time and space for that?</a:t>
            </a:r>
          </a:p>
          <a:p>
            <a:endParaRPr lang="en-US" baseline="0" dirty="0"/>
          </a:p>
          <a:p>
            <a:r>
              <a:rPr lang="en-US" baseline="0" dirty="0"/>
              <a:t>Exercise 2:</a:t>
            </a:r>
          </a:p>
          <a:p>
            <a:r>
              <a:rPr lang="en-US" baseline="0" dirty="0"/>
              <a:t>FAR Subpart 1.1 – Purpose, Authority, Issuance</a:t>
            </a:r>
          </a:p>
        </p:txBody>
      </p:sp>
      <p:sp>
        <p:nvSpPr>
          <p:cNvPr id="4" name="Slide Number Placeholder 3"/>
          <p:cNvSpPr>
            <a:spLocks noGrp="1"/>
          </p:cNvSpPr>
          <p:nvPr>
            <p:ph type="sldNum" sz="quarter" idx="10"/>
          </p:nvPr>
        </p:nvSpPr>
        <p:spPr/>
        <p:txBody>
          <a:bodyPr/>
          <a:lstStyle/>
          <a:p>
            <a:fld id="{93C1198F-F96D-486F-A289-C1C374205E02}" type="slidenum">
              <a:rPr lang="en-US" smtClean="0"/>
              <a:t>9</a:t>
            </a:fld>
            <a:endParaRPr lang="en-US"/>
          </a:p>
        </p:txBody>
      </p:sp>
    </p:spTree>
    <p:extLst>
      <p:ext uri="{BB962C8B-B14F-4D97-AF65-F5344CB8AC3E}">
        <p14:creationId xmlns:p14="http://schemas.microsoft.com/office/powerpoint/2010/main" val="32084414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90</a:t>
            </a:fld>
            <a:endParaRPr lang="en-US" dirty="0"/>
          </a:p>
        </p:txBody>
      </p:sp>
    </p:spTree>
    <p:extLst>
      <p:ext uri="{BB962C8B-B14F-4D97-AF65-F5344CB8AC3E}">
        <p14:creationId xmlns:p14="http://schemas.microsoft.com/office/powerpoint/2010/main" val="25233998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91</a:t>
            </a:fld>
            <a:endParaRPr lang="en-US" dirty="0"/>
          </a:p>
        </p:txBody>
      </p:sp>
    </p:spTree>
    <p:extLst>
      <p:ext uri="{BB962C8B-B14F-4D97-AF65-F5344CB8AC3E}">
        <p14:creationId xmlns:p14="http://schemas.microsoft.com/office/powerpoint/2010/main" val="32084414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these questions to determine what keeps you in your present job.  </a:t>
            </a:r>
          </a:p>
          <a:p>
            <a:endParaRPr lang="en-US" baseline="0" dirty="0"/>
          </a:p>
          <a:p>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92</a:t>
            </a:fld>
            <a:endParaRPr lang="en-US" dirty="0"/>
          </a:p>
        </p:txBody>
      </p:sp>
    </p:spTree>
    <p:extLst>
      <p:ext uri="{BB962C8B-B14F-4D97-AF65-F5344CB8AC3E}">
        <p14:creationId xmlns:p14="http://schemas.microsoft.com/office/powerpoint/2010/main" val="18298114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Compare your answers with the top 20 responses listed in order of frequency from 17,000 respondents. </a:t>
            </a:r>
          </a:p>
          <a:p>
            <a:pPr defTabSz="924916">
              <a:defRPr/>
            </a:pPr>
            <a:endParaRPr lang="en-US" baseline="0" dirty="0"/>
          </a:p>
          <a:p>
            <a:pPr defTabSz="924916">
              <a:defRPr/>
            </a:pPr>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93</a:t>
            </a:fld>
            <a:endParaRPr lang="en-US" dirty="0"/>
          </a:p>
        </p:txBody>
      </p:sp>
    </p:spTree>
    <p:extLst>
      <p:ext uri="{BB962C8B-B14F-4D97-AF65-F5344CB8AC3E}">
        <p14:creationId xmlns:p14="http://schemas.microsoft.com/office/powerpoint/2010/main" val="17823089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94</a:t>
            </a:fld>
            <a:endParaRPr lang="en-US" dirty="0"/>
          </a:p>
        </p:txBody>
      </p:sp>
    </p:spTree>
    <p:extLst>
      <p:ext uri="{BB962C8B-B14F-4D97-AF65-F5344CB8AC3E}">
        <p14:creationId xmlns:p14="http://schemas.microsoft.com/office/powerpoint/2010/main" val="511404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Corporate Leadership Council, </a:t>
            </a:r>
            <a:r>
              <a:rPr lang="en-US" i="1" u="none" baseline="0" dirty="0"/>
              <a:t>Driving </a:t>
            </a:r>
            <a:r>
              <a:rPr lang="en-US" i="1" dirty="0"/>
              <a:t>Performance and Retention Through Employee Engagement: A Quantitative Analysis of Effective Engagement Strategies, http://cwfl.usc.edu/assets/pdf/Employee%20engagement.pdf, Washington, D.C. 2004</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95</a:t>
            </a:fld>
            <a:endParaRPr lang="en-US" dirty="0"/>
          </a:p>
        </p:txBody>
      </p:sp>
    </p:spTree>
    <p:extLst>
      <p:ext uri="{BB962C8B-B14F-4D97-AF65-F5344CB8AC3E}">
        <p14:creationId xmlns:p14="http://schemas.microsoft.com/office/powerpoint/2010/main" val="3216392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baseline="0" dirty="0"/>
              <a:t>Only 11% of employees are “highly engaged.” </a:t>
            </a:r>
            <a:r>
              <a:rPr lang="en-US" b="1" dirty="0"/>
              <a:t>The real opportunity to improve organization performance lies in motivating the middle 76% who are modestly committed.</a:t>
            </a:r>
          </a:p>
          <a:p>
            <a:pPr defTabSz="924916">
              <a:defRPr/>
            </a:pPr>
            <a:endParaRPr lang="en-US" b="1" dirty="0"/>
          </a:p>
          <a:p>
            <a:r>
              <a:rPr lang="en-US" baseline="0" dirty="0"/>
              <a:t>Corporate Leadership Council, </a:t>
            </a:r>
            <a:r>
              <a:rPr lang="en-US" i="1" u="none" baseline="0" dirty="0"/>
              <a:t>Driving </a:t>
            </a:r>
            <a:r>
              <a:rPr lang="en-US" i="1" dirty="0"/>
              <a:t>Performance and Retention Through Employee Engagement: A Quantitative Analysis of Effective Engagement Strategies, http://cwfl.usc.edu/assets/pdf/Employee%20engagement.pdf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96</a:t>
            </a:fld>
            <a:endParaRPr lang="en-US" dirty="0"/>
          </a:p>
        </p:txBody>
      </p:sp>
    </p:spTree>
    <p:extLst>
      <p:ext uri="{BB962C8B-B14F-4D97-AF65-F5344CB8AC3E}">
        <p14:creationId xmlns:p14="http://schemas.microsoft.com/office/powerpoint/2010/main" val="284643804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Discuss application of engagement in the Federal workforce.  </a:t>
            </a:r>
          </a:p>
          <a:p>
            <a:pPr defTabSz="924916">
              <a:defRPr/>
            </a:pPr>
            <a:endParaRPr lang="en-US" baseline="0" dirty="0"/>
          </a:p>
          <a:p>
            <a:pPr defTabSz="924916">
              <a:defRPr/>
            </a:pPr>
            <a:r>
              <a:rPr lang="en-US" baseline="0" dirty="0"/>
              <a:t>Refer to LEAP training resource materials. </a:t>
            </a:r>
            <a:endParaRPr lang="en-US" dirty="0"/>
          </a:p>
        </p:txBody>
      </p:sp>
      <p:sp>
        <p:nvSpPr>
          <p:cNvPr id="4" name="Slide Number Placeholder 3"/>
          <p:cNvSpPr>
            <a:spLocks noGrp="1"/>
          </p:cNvSpPr>
          <p:nvPr>
            <p:ph type="sldNum" sz="quarter" idx="10"/>
          </p:nvPr>
        </p:nvSpPr>
        <p:spPr/>
        <p:txBody>
          <a:bodyPr/>
          <a:lstStyle/>
          <a:p>
            <a:fld id="{93C1198F-F96D-486F-A289-C1C374205E02}" type="slidenum">
              <a:rPr lang="en-US" smtClean="0"/>
              <a:t>97</a:t>
            </a:fld>
            <a:endParaRPr lang="en-US" dirty="0"/>
          </a:p>
        </p:txBody>
      </p:sp>
    </p:spTree>
    <p:extLst>
      <p:ext uri="{BB962C8B-B14F-4D97-AF65-F5344CB8AC3E}">
        <p14:creationId xmlns:p14="http://schemas.microsoft.com/office/powerpoint/2010/main" val="20838510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LEAP training resource materials.  </a:t>
            </a:r>
          </a:p>
          <a:p>
            <a:endParaRPr lang="en-US" baseline="0" dirty="0"/>
          </a:p>
          <a:p>
            <a:r>
              <a:rPr lang="en-US" baseline="0" dirty="0"/>
              <a:t>Note on 5</a:t>
            </a:r>
            <a:r>
              <a:rPr lang="en-US" baseline="30000" dirty="0"/>
              <a:t>th</a:t>
            </a:r>
            <a:r>
              <a:rPr lang="en-US" baseline="0" dirty="0"/>
              <a:t> Driver: </a:t>
            </a:r>
            <a:r>
              <a:rPr lang="en-US" dirty="0"/>
              <a:t>To be effective, recognition needs to be tied to specific performance results and be given only to employees who truly have earned it; i.e., those who have clearly met the criteria for the award.</a:t>
            </a:r>
          </a:p>
        </p:txBody>
      </p:sp>
      <p:sp>
        <p:nvSpPr>
          <p:cNvPr id="4" name="Slide Number Placeholder 3"/>
          <p:cNvSpPr>
            <a:spLocks noGrp="1"/>
          </p:cNvSpPr>
          <p:nvPr>
            <p:ph type="sldNum" sz="quarter" idx="10"/>
          </p:nvPr>
        </p:nvSpPr>
        <p:spPr/>
        <p:txBody>
          <a:bodyPr/>
          <a:lstStyle/>
          <a:p>
            <a:fld id="{93C1198F-F96D-486F-A289-C1C374205E02}" type="slidenum">
              <a:rPr lang="en-US" smtClean="0"/>
              <a:t>98</a:t>
            </a:fld>
            <a:endParaRPr lang="en-US" dirty="0"/>
          </a:p>
        </p:txBody>
      </p:sp>
    </p:spTree>
    <p:extLst>
      <p:ext uri="{BB962C8B-B14F-4D97-AF65-F5344CB8AC3E}">
        <p14:creationId xmlns:p14="http://schemas.microsoft.com/office/powerpoint/2010/main" val="30992522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Engaged employees are not only</a:t>
            </a:r>
            <a:r>
              <a:rPr lang="en-US" baseline="0" dirty="0"/>
              <a:t> satisfied in their job, but they also 1) Find personal meaning in their work, 2) Take pride in what they do and where they do it, and 3) Have the feeling that their organization values them.  </a:t>
            </a:r>
          </a:p>
          <a:p>
            <a:endParaRPr lang="en-US" baseline="0" dirty="0"/>
          </a:p>
          <a:p>
            <a:r>
              <a:rPr lang="en-US" b="1" baseline="0" dirty="0"/>
              <a:t>The greater the employee’s engagement, the more likely they are to go above and beyond the minimum required to improve their own and in turn the organization’s performance.</a:t>
            </a:r>
          </a:p>
        </p:txBody>
      </p:sp>
      <p:sp>
        <p:nvSpPr>
          <p:cNvPr id="4" name="Slide Number Placeholder 3"/>
          <p:cNvSpPr>
            <a:spLocks noGrp="1"/>
          </p:cNvSpPr>
          <p:nvPr>
            <p:ph type="sldNum" sz="quarter" idx="10"/>
          </p:nvPr>
        </p:nvSpPr>
        <p:spPr/>
        <p:txBody>
          <a:bodyPr/>
          <a:lstStyle/>
          <a:p>
            <a:fld id="{93C1198F-F96D-486F-A289-C1C374205E02}" type="slidenum">
              <a:rPr lang="en-US" smtClean="0"/>
              <a:t>99</a:t>
            </a:fld>
            <a:endParaRPr lang="en-US" dirty="0"/>
          </a:p>
        </p:txBody>
      </p:sp>
    </p:spTree>
    <p:extLst>
      <p:ext uri="{BB962C8B-B14F-4D97-AF65-F5344CB8AC3E}">
        <p14:creationId xmlns:p14="http://schemas.microsoft.com/office/powerpoint/2010/main" val="345670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9E20BA2-5533-494A-ABD8-4542B5CDD9D6}" type="datetimeFigureOut">
              <a:rPr lang="en-US" smtClean="0"/>
              <a:t>8/29/2017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AD02DAF-2D72-4B89-A912-47B02A44F7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E20BA2-5533-494A-ABD8-4542B5CDD9D6}"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E20BA2-5533-494A-ABD8-4542B5CDD9D6}"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9E20BA2-5533-494A-ABD8-4542B5CDD9D6}"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9E20BA2-5533-494A-ABD8-4542B5CDD9D6}" type="datetimeFigureOut">
              <a:rPr lang="en-US" smtClean="0"/>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02DAF-2D72-4B89-A912-47B02A44F7C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E20BA2-5533-494A-ABD8-4542B5CDD9D6}"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9E20BA2-5533-494A-ABD8-4542B5CDD9D6}" type="datetimeFigureOut">
              <a:rPr lang="en-US" smtClean="0"/>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9E20BA2-5533-494A-ABD8-4542B5CDD9D6}" type="datetimeFigureOut">
              <a:rPr lang="en-US" smtClean="0"/>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20BA2-5533-494A-ABD8-4542B5CDD9D6}" type="datetimeFigureOut">
              <a:rPr lang="en-US" smtClean="0"/>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E20BA2-5533-494A-ABD8-4542B5CDD9D6}"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02DAF-2D72-4B89-A912-47B02A44F7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9E20BA2-5533-494A-ABD8-4542B5CDD9D6}" type="datetimeFigureOut">
              <a:rPr lang="en-US" smtClean="0"/>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AD02DAF-2D72-4B89-A912-47B02A44F7C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E20BA2-5533-494A-ABD8-4542B5CDD9D6}" type="datetimeFigureOut">
              <a:rPr lang="en-US" smtClean="0"/>
              <a:t>8/29/2017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D02DAF-2D72-4B89-A912-47B02A44F7C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05.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82.wmf"/><Relationship Id="rId4" Type="http://schemas.openxmlformats.org/officeDocument/2006/relationships/oleObject" Target="../embeddings/oleObject5.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9.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7" Type="http://schemas.openxmlformats.org/officeDocument/2006/relationships/image" Target="../media/image88.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87.wmf"/><Relationship Id="rId4" Type="http://schemas.openxmlformats.org/officeDocument/2006/relationships/oleObject" Target="../embeddings/oleObject6.bin"/></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91.gif"/><Relationship Id="rId5" Type="http://schemas.openxmlformats.org/officeDocument/2006/relationships/image" Target="../media/image90.wmf"/><Relationship Id="rId4" Type="http://schemas.openxmlformats.org/officeDocument/2006/relationships/oleObject" Target="../embeddings/oleObject8.bin"/></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93.gif"/><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94.wmf"/><Relationship Id="rId4" Type="http://schemas.openxmlformats.org/officeDocument/2006/relationships/oleObject" Target="../embeddings/oleObject9.bin"/></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95.emf"/><Relationship Id="rId5" Type="http://schemas.openxmlformats.org/officeDocument/2006/relationships/package" Target="../embeddings/Microsoft_Word_Document1.docx"/><Relationship Id="rId4" Type="http://schemas.openxmlformats.org/officeDocument/2006/relationships/oleObject" Target="../embeddings/oleObject10.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7" Type="http://schemas.openxmlformats.org/officeDocument/2006/relationships/image" Target="../media/image97.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96.wmf"/><Relationship Id="rId4" Type="http://schemas.openxmlformats.org/officeDocument/2006/relationships/oleObject" Target="../embeddings/oleObject11.bin"/></Relationships>
</file>

<file path=ppt/slides/_rels/slide1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9.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100.gif"/><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6.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7.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02.wmf"/><Relationship Id="rId4" Type="http://schemas.openxmlformats.org/officeDocument/2006/relationships/oleObject" Target="../embeddings/oleObject13.bin"/></Relationships>
</file>

<file path=ppt/slides/_rels/slide159.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105.gif"/><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openxmlformats.org/officeDocument/2006/relationships/image" Target="../media/image107.gif"/><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7.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ourpublicservice.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https://community.max.gov/download/attachments/1182826582/Servant%20Leadership_A%20Powerful%20Tool%20for%20Fast%20Change.pdf"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37.w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trustedadvisor.com/"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ted.com/talks/margaret_heffernan_why_it_s_time_to_forget_the_pecking_order_at_work?language=en"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47.gif"/></Relationships>
</file>

<file path=ppt/slides/_rels/slide7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63.gif"/></Relationships>
</file>

<file path=ppt/slides/_rels/slide9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98.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99.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543800" cy="2590800"/>
          </a:xfrm>
        </p:spPr>
        <p:txBody>
          <a:bodyPr>
            <a:normAutofit/>
          </a:bodyPr>
          <a:lstStyle/>
          <a:p>
            <a:pPr algn="ctr"/>
            <a:r>
              <a:rPr lang="en-US" sz="4000" dirty="0">
                <a:solidFill>
                  <a:schemeClr val="tx1"/>
                </a:solidFill>
                <a:effectLst>
                  <a:outerShdw blurRad="38100" dist="38100" dir="2700000" algn="tl">
                    <a:srgbClr val="000000">
                      <a:alpha val="43137"/>
                    </a:srgbClr>
                  </a:outerShdw>
                </a:effectLst>
              </a:rPr>
              <a:t>Desktop Reference Guide of LEAP Top 10 Key Concepts</a:t>
            </a:r>
            <a:r>
              <a:rPr lang="en-US" sz="4000" b="0" dirty="0">
                <a:solidFill>
                  <a:schemeClr val="tx1"/>
                </a:solidFill>
                <a:effectLst>
                  <a:outerShdw blurRad="38100" dist="38100" dir="2700000" algn="tl">
                    <a:srgbClr val="000000">
                      <a:alpha val="43137"/>
                    </a:srgbClr>
                  </a:outerShdw>
                </a:effectLst>
              </a:rPr>
              <a:t/>
            </a:r>
            <a:br>
              <a:rPr lang="en-US" sz="4000" b="0" dirty="0">
                <a:solidFill>
                  <a:schemeClr val="tx1"/>
                </a:solidFill>
                <a:effectLst>
                  <a:outerShdw blurRad="38100" dist="38100" dir="2700000" algn="tl">
                    <a:srgbClr val="000000">
                      <a:alpha val="43137"/>
                    </a:srgbClr>
                  </a:outerShdw>
                </a:effectLst>
              </a:rPr>
            </a:br>
            <a:endParaRPr lang="en-US" sz="4000"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075" y="3657600"/>
            <a:ext cx="4895850" cy="2324100"/>
          </a:xfrm>
          <a:prstGeom prst="rect">
            <a:avLst/>
          </a:prstGeom>
        </p:spPr>
      </p:pic>
    </p:spTree>
    <p:extLst>
      <p:ext uri="{BB962C8B-B14F-4D97-AF65-F5344CB8AC3E}">
        <p14:creationId xmlns:p14="http://schemas.microsoft.com/office/powerpoint/2010/main" val="36723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914400"/>
          </a:xfrm>
        </p:spPr>
        <p:txBody>
          <a:bodyPr/>
          <a:lstStyle/>
          <a:p>
            <a:pPr algn="ctr"/>
            <a:r>
              <a:rPr lang="en-US" sz="4000" dirty="0">
                <a:solidFill>
                  <a:schemeClr val="tx1"/>
                </a:solidFill>
              </a:rPr>
              <a:t>Eight Steps Toward Integrity</a:t>
            </a:r>
          </a:p>
        </p:txBody>
      </p:sp>
      <p:sp>
        <p:nvSpPr>
          <p:cNvPr id="3" name="Text Placeholder 2"/>
          <p:cNvSpPr>
            <a:spLocks noGrp="1"/>
          </p:cNvSpPr>
          <p:nvPr>
            <p:ph type="body" idx="1"/>
          </p:nvPr>
        </p:nvSpPr>
        <p:spPr>
          <a:xfrm>
            <a:off x="914400" y="2133600"/>
            <a:ext cx="7391400" cy="4077136"/>
          </a:xfrm>
        </p:spPr>
        <p:txBody>
          <a:bodyPr>
            <a:normAutofit fontScale="77500" lnSpcReduction="20000"/>
          </a:bodyPr>
          <a:lstStyle/>
          <a:p>
            <a:r>
              <a:rPr lang="en-US" b="1" dirty="0"/>
              <a:t>Doing What We Say We Will Do:</a:t>
            </a:r>
          </a:p>
          <a:p>
            <a:r>
              <a:rPr lang="en-US" dirty="0"/>
              <a:t>This is a pragmatic definition of  integrity and a basic practice. It includes keeping promises and meeting deadlines. Succeeding at this requires careful consideration – and often, tough negotiation – prior to making commitments.</a:t>
            </a:r>
          </a:p>
          <a:p>
            <a:endParaRPr lang="en-US" dirty="0"/>
          </a:p>
          <a:p>
            <a:r>
              <a:rPr lang="en-US" b="1" dirty="0"/>
              <a:t>Doing the Right Thing:</a:t>
            </a:r>
          </a:p>
          <a:p>
            <a:r>
              <a:rPr lang="en-US" dirty="0"/>
              <a:t>With the awareness of what’s right comes the obligation of right action. That means embodying our convictions – and accepting the consequences.</a:t>
            </a:r>
          </a:p>
          <a:p>
            <a:endParaRPr lang="en-US" dirty="0"/>
          </a:p>
          <a:p>
            <a:r>
              <a:rPr lang="en-US" b="1" dirty="0"/>
              <a:t>Taking Responsibility:</a:t>
            </a:r>
          </a:p>
          <a:p>
            <a:r>
              <a:rPr lang="en-US" dirty="0"/>
              <a:t>Acknowledge our complete, sole responsibility for every one of our actions. No more seeing other people and outside events as the cause of our problems. Blame no one, accept the behavior of others and the circumstances of our lives as givens, and proceed from there. When we see something in the world that we don’t like, we recognize our personal responsibility either to change or accept it.</a:t>
            </a:r>
          </a:p>
        </p:txBody>
      </p:sp>
    </p:spTree>
    <p:extLst>
      <p:ext uri="{BB962C8B-B14F-4D97-AF65-F5344CB8AC3E}">
        <p14:creationId xmlns:p14="http://schemas.microsoft.com/office/powerpoint/2010/main" val="15741018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533400"/>
          </a:xfrm>
        </p:spPr>
        <p:txBody>
          <a:bodyPr/>
          <a:lstStyle/>
          <a:p>
            <a:pPr algn="ctr"/>
            <a:r>
              <a:rPr lang="en-US" sz="3800" dirty="0">
                <a:solidFill>
                  <a:schemeClr val="tx1"/>
                </a:solidFill>
              </a:rPr>
              <a:t>Top 12 Actions to Engage Employees</a:t>
            </a:r>
          </a:p>
        </p:txBody>
      </p:sp>
      <p:sp>
        <p:nvSpPr>
          <p:cNvPr id="3" name="Text Placeholder 2"/>
          <p:cNvSpPr>
            <a:spLocks noGrp="1"/>
          </p:cNvSpPr>
          <p:nvPr>
            <p:ph type="body" idx="1"/>
          </p:nvPr>
        </p:nvSpPr>
        <p:spPr>
          <a:xfrm>
            <a:off x="914400" y="1371600"/>
            <a:ext cx="7315200" cy="4876800"/>
          </a:xfrm>
        </p:spPr>
        <p:txBody>
          <a:bodyPr>
            <a:noAutofit/>
          </a:bodyPr>
          <a:lstStyle/>
          <a:p>
            <a:pPr marL="457200" indent="-457200">
              <a:buFont typeface="+mj-lt"/>
              <a:buAutoNum type="arabicPeriod"/>
            </a:pPr>
            <a:r>
              <a:rPr lang="en-US" sz="1800" dirty="0"/>
              <a:t>Ensure employees know their work is important and articulate how it fits into the overall mission of the organization</a:t>
            </a:r>
          </a:p>
          <a:p>
            <a:pPr marL="457200" indent="-457200">
              <a:buFont typeface="+mj-lt"/>
              <a:buAutoNum type="arabicPeriod"/>
            </a:pPr>
            <a:r>
              <a:rPr lang="en-US" sz="1800" dirty="0"/>
              <a:t>Fight for resources to help employees do their jobs</a:t>
            </a:r>
          </a:p>
          <a:p>
            <a:pPr marL="457200" indent="-457200">
              <a:buFont typeface="+mj-lt"/>
              <a:buAutoNum type="arabicPeriod"/>
            </a:pPr>
            <a:r>
              <a:rPr lang="en-US" sz="1800" dirty="0"/>
              <a:t>Align employee roles with strengths</a:t>
            </a:r>
          </a:p>
          <a:p>
            <a:pPr marL="457200" indent="-457200">
              <a:buFont typeface="+mj-lt"/>
              <a:buAutoNum type="arabicPeriod"/>
            </a:pPr>
            <a:r>
              <a:rPr lang="en-US" sz="1800" dirty="0"/>
              <a:t>Provide praise and recognition at least once a week</a:t>
            </a:r>
          </a:p>
          <a:p>
            <a:pPr marL="457200" indent="-457200">
              <a:buFont typeface="+mj-lt"/>
              <a:buAutoNum type="arabicPeriod"/>
            </a:pPr>
            <a:r>
              <a:rPr lang="en-US" sz="1800" dirty="0"/>
              <a:t>Express concern for your employee as a person</a:t>
            </a:r>
          </a:p>
          <a:p>
            <a:pPr marL="457200" indent="-457200">
              <a:buFont typeface="+mj-lt"/>
              <a:buAutoNum type="arabicPeriod"/>
            </a:pPr>
            <a:r>
              <a:rPr lang="en-US" sz="1800" dirty="0"/>
              <a:t>Actively encourage employee career development</a:t>
            </a:r>
          </a:p>
          <a:p>
            <a:pPr marL="457200" indent="-457200">
              <a:buFont typeface="+mj-lt"/>
              <a:buAutoNum type="arabicPeriod"/>
            </a:pPr>
            <a:r>
              <a:rPr lang="en-US" sz="1800" dirty="0"/>
              <a:t>Listen to their opinions, and create a team culture where opinions are voiced and heard</a:t>
            </a:r>
          </a:p>
          <a:p>
            <a:pPr marL="457200" indent="-457200">
              <a:buFont typeface="+mj-lt"/>
              <a:buAutoNum type="arabicPeriod"/>
            </a:pPr>
            <a:r>
              <a:rPr lang="en-US" sz="1800" dirty="0"/>
              <a:t>Ensure that the mission/purpose of the organization makes employees feel their work is important</a:t>
            </a:r>
          </a:p>
          <a:p>
            <a:pPr marL="457200" indent="-457200">
              <a:buFont typeface="+mj-lt"/>
              <a:buAutoNum type="arabicPeriod"/>
            </a:pPr>
            <a:r>
              <a:rPr lang="en-US" sz="1800" dirty="0"/>
              <a:t>Ensure all team members do quality work and are held accountable</a:t>
            </a:r>
          </a:p>
          <a:p>
            <a:pPr marL="457200" indent="-457200">
              <a:buFont typeface="+mj-lt"/>
              <a:buAutoNum type="arabicPeriod"/>
            </a:pPr>
            <a:r>
              <a:rPr lang="en-US" sz="1800" dirty="0"/>
              <a:t>Build relationships among employees</a:t>
            </a:r>
          </a:p>
          <a:p>
            <a:pPr marL="457200" indent="-457200">
              <a:buFont typeface="+mj-lt"/>
              <a:buAutoNum type="arabicPeriod"/>
            </a:pPr>
            <a:r>
              <a:rPr lang="en-US" sz="1800" dirty="0"/>
              <a:t>Give feedback on progress frequently, at least every six months</a:t>
            </a:r>
          </a:p>
          <a:p>
            <a:pPr marL="457200" indent="-457200">
              <a:buFont typeface="+mj-lt"/>
              <a:buAutoNum type="arabicPeriod"/>
            </a:pPr>
            <a:r>
              <a:rPr lang="en-US" sz="1800" dirty="0"/>
              <a:t>Provide development experiences</a:t>
            </a:r>
          </a:p>
        </p:txBody>
      </p:sp>
    </p:spTree>
    <p:extLst>
      <p:ext uri="{BB962C8B-B14F-4D97-AF65-F5344CB8AC3E}">
        <p14:creationId xmlns:p14="http://schemas.microsoft.com/office/powerpoint/2010/main" val="13151881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88352" cy="838200"/>
          </a:xfrm>
        </p:spPr>
        <p:txBody>
          <a:bodyPr/>
          <a:lstStyle/>
          <a:p>
            <a:pPr algn="ctr"/>
            <a:r>
              <a:rPr lang="en-US" sz="3200" dirty="0">
                <a:solidFill>
                  <a:schemeClr val="tx1"/>
                </a:solidFill>
              </a:rPr>
              <a:t>Federal Employee Engagement Improvement Index Items</a:t>
            </a:r>
            <a:endParaRPr lang="en-US" sz="3200" baseline="30000" dirty="0">
              <a:solidFill>
                <a:schemeClr val="tx1"/>
              </a:solidFill>
            </a:endParaRPr>
          </a:p>
        </p:txBody>
      </p:sp>
      <p:sp>
        <p:nvSpPr>
          <p:cNvPr id="3" name="Text Placeholder 2"/>
          <p:cNvSpPr>
            <a:spLocks noGrp="1"/>
          </p:cNvSpPr>
          <p:nvPr>
            <p:ph type="body" idx="1"/>
          </p:nvPr>
        </p:nvSpPr>
        <p:spPr>
          <a:xfrm>
            <a:off x="914400" y="1676400"/>
            <a:ext cx="7388352" cy="2438400"/>
          </a:xfrm>
        </p:spPr>
        <p:txBody>
          <a:bodyPr>
            <a:normAutofit/>
          </a:bodyPr>
          <a:lstStyle/>
          <a:p>
            <a:pPr marL="341313" lvl="1" indent="-341313">
              <a:buFont typeface="Arial" panose="020B0604020202020204" pitchFamily="34" charset="0"/>
              <a:buChar char="•"/>
            </a:pPr>
            <a:r>
              <a:rPr lang="en-US" i="1" dirty="0"/>
              <a:t>LEADERS: Employees’ perceptions of the integrity of leadership, as well as leadership behaviors such as communication and workforce motivation.</a:t>
            </a:r>
          </a:p>
          <a:p>
            <a:pPr marL="684213" lvl="2" indent="-342900">
              <a:buFont typeface="Arial" panose="020B0604020202020204" pitchFamily="34" charset="0"/>
              <a:buChar char="•"/>
            </a:pPr>
            <a:r>
              <a:rPr lang="en-US" i="1" dirty="0"/>
              <a:t>Generate high levels of motivation and commitment in the workforce</a:t>
            </a:r>
          </a:p>
          <a:p>
            <a:pPr marL="684213" lvl="2" indent="-342900">
              <a:buFont typeface="Arial" panose="020B0604020202020204" pitchFamily="34" charset="0"/>
              <a:buChar char="•"/>
            </a:pPr>
            <a:r>
              <a:rPr lang="en-US" i="1" dirty="0"/>
              <a:t>Maintain high standards of honesty and integrity</a:t>
            </a:r>
          </a:p>
          <a:p>
            <a:pPr marL="684213" lvl="2" indent="-342900">
              <a:buFont typeface="Arial" panose="020B0604020202020204" pitchFamily="34" charset="0"/>
              <a:buChar char="•"/>
            </a:pPr>
            <a:r>
              <a:rPr lang="en-US" i="1" dirty="0"/>
              <a:t>Communicate the goals and priorities of the organization</a:t>
            </a:r>
          </a:p>
          <a:p>
            <a:pPr marL="684213" lvl="2" indent="-342900">
              <a:buFont typeface="Arial" panose="020B0604020202020204" pitchFamily="34" charset="0"/>
              <a:buChar char="•"/>
            </a:pPr>
            <a:r>
              <a:rPr lang="en-US" i="1" dirty="0"/>
              <a:t>Improve upper management’s performance</a:t>
            </a:r>
          </a:p>
          <a:p>
            <a:pPr marL="684213" lvl="2" indent="-342900">
              <a:buFont typeface="Arial" panose="020B0604020202020204" pitchFamily="34" charset="0"/>
              <a:buChar char="•"/>
            </a:pPr>
            <a:r>
              <a:rPr lang="en-US" i="1" dirty="0"/>
              <a:t>Increase respect for an organization’s senior leaders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75" y="4562475"/>
            <a:ext cx="3524250" cy="1685925"/>
          </a:xfrm>
          <a:prstGeom prst="rect">
            <a:avLst/>
          </a:prstGeom>
        </p:spPr>
      </p:pic>
    </p:spTree>
    <p:extLst>
      <p:ext uri="{BB962C8B-B14F-4D97-AF65-F5344CB8AC3E}">
        <p14:creationId xmlns:p14="http://schemas.microsoft.com/office/powerpoint/2010/main" val="12541867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88352" cy="838200"/>
          </a:xfrm>
        </p:spPr>
        <p:txBody>
          <a:bodyPr/>
          <a:lstStyle/>
          <a:p>
            <a:pPr algn="ctr"/>
            <a:r>
              <a:rPr lang="en-US" sz="3200" dirty="0">
                <a:solidFill>
                  <a:schemeClr val="tx1"/>
                </a:solidFill>
              </a:rPr>
              <a:t>Federal Employee Engagement Improvement Index Items</a:t>
            </a:r>
            <a:endParaRPr lang="en-US" sz="3200" baseline="30000" dirty="0">
              <a:solidFill>
                <a:schemeClr val="tx1"/>
              </a:solidFill>
            </a:endParaRPr>
          </a:p>
        </p:txBody>
      </p:sp>
      <p:sp>
        <p:nvSpPr>
          <p:cNvPr id="3" name="Text Placeholder 2"/>
          <p:cNvSpPr>
            <a:spLocks noGrp="1"/>
          </p:cNvSpPr>
          <p:nvPr>
            <p:ph type="body" idx="1"/>
          </p:nvPr>
        </p:nvSpPr>
        <p:spPr>
          <a:xfrm>
            <a:off x="914400" y="1828800"/>
            <a:ext cx="7388352" cy="1828800"/>
          </a:xfrm>
        </p:spPr>
        <p:txBody>
          <a:bodyPr>
            <a:normAutofit/>
          </a:bodyPr>
          <a:lstStyle/>
          <a:p>
            <a:pPr marL="341313" lvl="1" indent="-341313">
              <a:buFont typeface="Arial" panose="020B0604020202020204" pitchFamily="34" charset="0"/>
              <a:buChar char="•"/>
            </a:pPr>
            <a:r>
              <a:rPr lang="en-US" i="1" dirty="0"/>
              <a:t>SUPERVISORS: The interpersonal relationship between worker and supervisor, including trust, respect, and support.</a:t>
            </a:r>
          </a:p>
          <a:p>
            <a:pPr marL="684213" lvl="2" indent="-342900">
              <a:buFont typeface="Arial" panose="020B0604020202020204" pitchFamily="34" charset="0"/>
              <a:buChar char="•"/>
            </a:pPr>
            <a:r>
              <a:rPr lang="en-US" i="1" dirty="0"/>
              <a:t>Support employees’ development</a:t>
            </a:r>
          </a:p>
          <a:p>
            <a:pPr marL="684213" lvl="2" indent="-342900">
              <a:buFont typeface="Arial" panose="020B0604020202020204" pitchFamily="34" charset="0"/>
              <a:buChar char="•"/>
            </a:pPr>
            <a:r>
              <a:rPr lang="en-US" i="1" dirty="0"/>
              <a:t>Listen to employees and treat them with respect</a:t>
            </a:r>
          </a:p>
          <a:p>
            <a:pPr marL="684213" lvl="2" indent="-342900">
              <a:buFont typeface="Arial" panose="020B0604020202020204" pitchFamily="34" charset="0"/>
              <a:buChar char="•"/>
            </a:pPr>
            <a:r>
              <a:rPr lang="en-US" i="1" dirty="0"/>
              <a:t>Generate trust and confidence</a:t>
            </a:r>
          </a:p>
          <a:p>
            <a:pPr marL="684213" lvl="2" indent="-342900">
              <a:buFont typeface="Arial" panose="020B0604020202020204" pitchFamily="34" charset="0"/>
              <a:buChar char="•"/>
            </a:pPr>
            <a:r>
              <a:rPr lang="en-US" i="1" dirty="0"/>
              <a:t>Improve immediate supervisors’ performance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962" y="4152900"/>
            <a:ext cx="3648075" cy="2019300"/>
          </a:xfrm>
          <a:prstGeom prst="rect">
            <a:avLst/>
          </a:prstGeom>
        </p:spPr>
      </p:pic>
    </p:spTree>
    <p:extLst>
      <p:ext uri="{BB962C8B-B14F-4D97-AF65-F5344CB8AC3E}">
        <p14:creationId xmlns:p14="http://schemas.microsoft.com/office/powerpoint/2010/main" val="39976067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88352" cy="914400"/>
          </a:xfrm>
        </p:spPr>
        <p:txBody>
          <a:bodyPr/>
          <a:lstStyle/>
          <a:p>
            <a:pPr algn="ctr"/>
            <a:r>
              <a:rPr lang="en-US" sz="3200" dirty="0">
                <a:solidFill>
                  <a:schemeClr val="tx1"/>
                </a:solidFill>
              </a:rPr>
              <a:t>Federal Employee Engagement Improvement Index Items</a:t>
            </a:r>
            <a:endParaRPr lang="en-US" sz="3200" baseline="30000" dirty="0">
              <a:solidFill>
                <a:schemeClr val="tx1"/>
              </a:solidFill>
            </a:endParaRPr>
          </a:p>
        </p:txBody>
      </p:sp>
      <p:sp>
        <p:nvSpPr>
          <p:cNvPr id="3" name="Text Placeholder 2"/>
          <p:cNvSpPr>
            <a:spLocks noGrp="1"/>
          </p:cNvSpPr>
          <p:nvPr>
            <p:ph type="body" idx="1"/>
          </p:nvPr>
        </p:nvSpPr>
        <p:spPr>
          <a:xfrm>
            <a:off x="914400" y="1828800"/>
            <a:ext cx="7388352" cy="2133600"/>
          </a:xfrm>
        </p:spPr>
        <p:txBody>
          <a:bodyPr>
            <a:normAutofit/>
          </a:bodyPr>
          <a:lstStyle/>
          <a:p>
            <a:pPr marL="341313" lvl="1" indent="-341313">
              <a:buFont typeface="Arial" panose="020B0604020202020204" pitchFamily="34" charset="0"/>
              <a:buChar char="•"/>
            </a:pPr>
            <a:r>
              <a:rPr lang="en-US" i="1" dirty="0"/>
              <a:t>INTRINSIC WORK EXPERIENCE: Employees’ feelings of motivation and competency relating to their role in the workplace.</a:t>
            </a:r>
            <a:endParaRPr lang="en-US" dirty="0"/>
          </a:p>
          <a:p>
            <a:pPr marL="684213" lvl="2" indent="-342900">
              <a:buFont typeface="Arial" panose="020B0604020202020204" pitchFamily="34" charset="0"/>
              <a:buChar char="•"/>
            </a:pPr>
            <a:r>
              <a:rPr lang="en-US" i="1" dirty="0"/>
              <a:t>Encourage innovation among employees</a:t>
            </a:r>
          </a:p>
          <a:p>
            <a:pPr marL="684213" lvl="2" indent="-342900">
              <a:buFont typeface="Arial" panose="020B0604020202020204" pitchFamily="34" charset="0"/>
              <a:buChar char="•"/>
            </a:pPr>
            <a:r>
              <a:rPr lang="en-US" i="1" dirty="0"/>
              <a:t>Make employees feel personally accomplished by their work</a:t>
            </a:r>
          </a:p>
          <a:p>
            <a:pPr marL="684213" lvl="2" indent="-342900">
              <a:buFont typeface="Arial" panose="020B0604020202020204" pitchFamily="34" charset="0"/>
              <a:buChar char="•"/>
            </a:pPr>
            <a:r>
              <a:rPr lang="en-US" i="1" dirty="0"/>
              <a:t>Set clear job expectations</a:t>
            </a:r>
          </a:p>
          <a:p>
            <a:pPr marL="684213" lvl="2" indent="-342900">
              <a:buFont typeface="Arial" panose="020B0604020202020204" pitchFamily="34" charset="0"/>
              <a:buChar char="•"/>
            </a:pPr>
            <a:r>
              <a:rPr lang="en-US" i="1" dirty="0"/>
              <a:t>Use employee talents appropriately</a:t>
            </a:r>
          </a:p>
          <a:p>
            <a:pPr marL="684213" lvl="2" indent="-342900">
              <a:buFont typeface="Arial" panose="020B0604020202020204" pitchFamily="34" charset="0"/>
              <a:buChar char="•"/>
            </a:pPr>
            <a:r>
              <a:rPr lang="en-US" i="1" dirty="0"/>
              <a:t>Convey how the work relates to the agency’s goals and priorities</a:t>
            </a:r>
          </a:p>
          <a:p>
            <a:pPr marL="1200150" lvl="2" indent="-285750">
              <a:buFont typeface="Arial" panose="020B0604020202020204" pitchFamily="34" charset="0"/>
              <a:buChar char="•"/>
            </a:pP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495800"/>
            <a:ext cx="3200400" cy="1771650"/>
          </a:xfrm>
          <a:prstGeom prst="rect">
            <a:avLst/>
          </a:prstGeom>
        </p:spPr>
      </p:pic>
    </p:spTree>
    <p:extLst>
      <p:ext uri="{BB962C8B-B14F-4D97-AF65-F5344CB8AC3E}">
        <p14:creationId xmlns:p14="http://schemas.microsoft.com/office/powerpoint/2010/main" val="23382925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2152650"/>
          </a:xfrm>
        </p:spPr>
        <p:txBody>
          <a:bodyPr/>
          <a:lstStyle/>
          <a:p>
            <a:pPr algn="ctr"/>
            <a:r>
              <a:rPr lang="en-US" sz="4000" dirty="0">
                <a:solidFill>
                  <a:schemeClr val="tx1"/>
                </a:solidFill>
              </a:rPr>
              <a:t>Topic 7:</a:t>
            </a:r>
            <a:br>
              <a:rPr lang="en-US" sz="4000" dirty="0">
                <a:solidFill>
                  <a:schemeClr val="tx1"/>
                </a:solidFill>
              </a:rPr>
            </a:br>
            <a:r>
              <a:rPr lang="en-US" sz="4000" dirty="0">
                <a:solidFill>
                  <a:schemeClr val="tx1"/>
                </a:solidFill>
              </a:rPr>
              <a:t>Leveraging Individual Differences to Maximize Performance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650" y="3810000"/>
            <a:ext cx="2552700" cy="1933575"/>
          </a:xfrm>
          <a:prstGeom prst="rect">
            <a:avLst/>
          </a:prstGeom>
        </p:spPr>
      </p:pic>
    </p:spTree>
    <p:extLst>
      <p:ext uri="{BB962C8B-B14F-4D97-AF65-F5344CB8AC3E}">
        <p14:creationId xmlns:p14="http://schemas.microsoft.com/office/powerpoint/2010/main" val="30061938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816864"/>
          </a:xfrm>
        </p:spPr>
        <p:txBody>
          <a:bodyPr/>
          <a:lstStyle/>
          <a:p>
            <a:pPr algn="ctr"/>
            <a:r>
              <a:rPr lang="en-US" sz="4000" dirty="0">
                <a:solidFill>
                  <a:schemeClr val="tx1"/>
                </a:solidFill>
              </a:rPr>
              <a:t>Ladder of Inference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2" y="1733550"/>
            <a:ext cx="7686675" cy="4667250"/>
          </a:xfrm>
          <a:prstGeom prst="rect">
            <a:avLst/>
          </a:prstGeom>
        </p:spPr>
      </p:pic>
    </p:spTree>
    <p:extLst>
      <p:ext uri="{BB962C8B-B14F-4D97-AF65-F5344CB8AC3E}">
        <p14:creationId xmlns:p14="http://schemas.microsoft.com/office/powerpoint/2010/main" val="6955683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88352" cy="685800"/>
          </a:xfrm>
        </p:spPr>
        <p:txBody>
          <a:bodyPr/>
          <a:lstStyle/>
          <a:p>
            <a:pPr algn="ctr"/>
            <a:r>
              <a:rPr lang="en-US" sz="4000" dirty="0">
                <a:solidFill>
                  <a:schemeClr val="tx1"/>
                </a:solidFill>
              </a:rPr>
              <a:t>Making Differences Matter </a:t>
            </a:r>
          </a:p>
        </p:txBody>
      </p:sp>
      <p:sp>
        <p:nvSpPr>
          <p:cNvPr id="3" name="Subtitle 2"/>
          <p:cNvSpPr>
            <a:spLocks noGrp="1"/>
          </p:cNvSpPr>
          <p:nvPr>
            <p:ph type="body" idx="1"/>
          </p:nvPr>
        </p:nvSpPr>
        <p:spPr>
          <a:xfrm>
            <a:off x="914400" y="1905000"/>
            <a:ext cx="7388352" cy="4495800"/>
          </a:xfrm>
        </p:spPr>
        <p:txBody>
          <a:bodyPr>
            <a:normAutofit lnSpcReduction="10000"/>
          </a:bodyPr>
          <a:lstStyle/>
          <a:p>
            <a:pPr marL="342900" indent="-342900">
              <a:buFont typeface="Arial" panose="020B0604020202020204" pitchFamily="34" charset="0"/>
              <a:buChar char="•"/>
            </a:pPr>
            <a:r>
              <a:rPr lang="en-US" dirty="0"/>
              <a:t>Leadership must:</a:t>
            </a:r>
          </a:p>
          <a:p>
            <a:pPr marL="982980" lvl="1" indent="-342900">
              <a:buFont typeface="Arial" panose="020B0604020202020204" pitchFamily="34" charset="0"/>
              <a:buChar char="•"/>
            </a:pPr>
            <a:r>
              <a:rPr lang="en-US" dirty="0"/>
              <a:t>Understand a diverse workforce embodies different perspectives and approaches to work, and must truly value variety of opinion and insight</a:t>
            </a:r>
          </a:p>
          <a:p>
            <a:pPr marL="982980" lvl="1" indent="-342900">
              <a:buFont typeface="Arial" panose="020B0604020202020204" pitchFamily="34" charset="0"/>
              <a:buChar char="•"/>
            </a:pPr>
            <a:r>
              <a:rPr lang="en-US" dirty="0"/>
              <a:t>Recognize both the learning opportunities and the challenges that different perspectives presents for an organization</a:t>
            </a:r>
          </a:p>
          <a:p>
            <a:pPr marL="342900" indent="-342900">
              <a:buFont typeface="Arial" panose="020B0604020202020204" pitchFamily="34" charset="0"/>
              <a:buChar char="•"/>
            </a:pPr>
            <a:r>
              <a:rPr lang="en-US" dirty="0"/>
              <a:t>Organization Culture must: </a:t>
            </a:r>
          </a:p>
          <a:p>
            <a:pPr marL="982980" lvl="1" indent="-342900">
              <a:buFont typeface="Arial" panose="020B0604020202020204" pitchFamily="34" charset="0"/>
              <a:buChar char="•"/>
            </a:pPr>
            <a:r>
              <a:rPr lang="en-US" dirty="0"/>
              <a:t>Create an expectation of high standards of performance from everyone</a:t>
            </a:r>
          </a:p>
          <a:p>
            <a:pPr marL="982980" lvl="1" indent="-342900">
              <a:buFont typeface="Arial" panose="020B0604020202020204" pitchFamily="34" charset="0"/>
              <a:buChar char="•"/>
            </a:pPr>
            <a:r>
              <a:rPr lang="en-US" dirty="0"/>
              <a:t>Stimulate personal development </a:t>
            </a:r>
          </a:p>
          <a:p>
            <a:pPr marL="982980" lvl="1" indent="-342900">
              <a:buFont typeface="Arial" panose="020B0604020202020204" pitchFamily="34" charset="0"/>
              <a:buChar char="•"/>
            </a:pPr>
            <a:r>
              <a:rPr lang="en-US" dirty="0"/>
              <a:t>Encourage openness</a:t>
            </a:r>
          </a:p>
          <a:p>
            <a:pPr marL="342900" indent="-342900">
              <a:buFont typeface="Arial" panose="020B0604020202020204" pitchFamily="34" charset="0"/>
              <a:buChar char="•"/>
            </a:pPr>
            <a:r>
              <a:rPr lang="en-US" dirty="0"/>
              <a:t>Culture must make workers feel valued </a:t>
            </a:r>
          </a:p>
          <a:p>
            <a:pPr marL="342900" indent="-342900">
              <a:buFont typeface="Arial" panose="020B0604020202020204" pitchFamily="34" charset="0"/>
              <a:buChar char="•"/>
            </a:pPr>
            <a:r>
              <a:rPr lang="en-US" dirty="0"/>
              <a:t>Organization must have a well-articulated and widely understood mission</a:t>
            </a:r>
          </a:p>
          <a:p>
            <a:pPr marL="982980" lvl="1" indent="-342900">
              <a:buFont typeface="Arial" panose="020B0604020202020204" pitchFamily="34" charset="0"/>
              <a:buChar char="•"/>
            </a:pPr>
            <a:endParaRPr lang="en-US" dirty="0"/>
          </a:p>
          <a:p>
            <a:pPr marL="98298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972066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91400" cy="893064"/>
          </a:xfrm>
        </p:spPr>
        <p:txBody>
          <a:bodyPr/>
          <a:lstStyle/>
          <a:p>
            <a:pPr algn="ctr"/>
            <a:r>
              <a:rPr lang="en-US" sz="4000" dirty="0">
                <a:solidFill>
                  <a:schemeClr val="tx1"/>
                </a:solidFill>
              </a:rPr>
              <a:t>Dimensions of Diversity </a:t>
            </a:r>
          </a:p>
        </p:txBody>
      </p:sp>
      <p:sp>
        <p:nvSpPr>
          <p:cNvPr id="3" name="Subtitle 2"/>
          <p:cNvSpPr>
            <a:spLocks noGrp="1"/>
          </p:cNvSpPr>
          <p:nvPr>
            <p:ph type="body" idx="1"/>
          </p:nvPr>
        </p:nvSpPr>
        <p:spPr>
          <a:xfrm>
            <a:off x="914400" y="2133600"/>
            <a:ext cx="7391400" cy="1966912"/>
          </a:xfrm>
        </p:spPr>
        <p:txBody>
          <a:bodyPr>
            <a:normAutofit lnSpcReduction="10000"/>
          </a:bodyPr>
          <a:lstStyle/>
          <a:p>
            <a:pPr marL="342900" indent="-342900">
              <a:buFont typeface="Arial" panose="020B0604020202020204" pitchFamily="34" charset="0"/>
              <a:buChar char="•"/>
            </a:pPr>
            <a:r>
              <a:rPr lang="en-US" dirty="0"/>
              <a:t>Primary &amp; Secondary Dimensions</a:t>
            </a:r>
          </a:p>
          <a:p>
            <a:pPr marL="982980" lvl="1" indent="-342900">
              <a:buFont typeface="Arial" panose="020B0604020202020204" pitchFamily="34" charset="0"/>
              <a:buChar char="•"/>
            </a:pPr>
            <a:endParaRPr lang="en-US" dirty="0"/>
          </a:p>
          <a:p>
            <a:pPr marL="982980" lvl="1" indent="-342900">
              <a:buFont typeface="Arial" panose="020B0604020202020204" pitchFamily="34" charset="0"/>
              <a:buChar char="•"/>
            </a:pPr>
            <a:r>
              <a:rPr lang="en-US" dirty="0"/>
              <a:t>We understand the world around us through filters</a:t>
            </a:r>
          </a:p>
          <a:p>
            <a:pPr marL="982980" lvl="1" indent="-342900">
              <a:buFont typeface="Arial" panose="020B0604020202020204" pitchFamily="34" charset="0"/>
              <a:buChar char="•"/>
            </a:pPr>
            <a:r>
              <a:rPr lang="en-US" dirty="0"/>
              <a:t>Our ability to see things “objectively” depends on experiences &amp; influence</a:t>
            </a:r>
          </a:p>
          <a:p>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 y="4343400"/>
            <a:ext cx="7181850" cy="1847850"/>
          </a:xfrm>
          <a:prstGeom prst="rect">
            <a:avLst/>
          </a:prstGeom>
        </p:spPr>
      </p:pic>
    </p:spTree>
    <p:extLst>
      <p:ext uri="{BB962C8B-B14F-4D97-AF65-F5344CB8AC3E}">
        <p14:creationId xmlns:p14="http://schemas.microsoft.com/office/powerpoint/2010/main" val="6432448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457200"/>
            <a:ext cx="7391400" cy="893064"/>
          </a:xfrm>
        </p:spPr>
        <p:txBody>
          <a:bodyPr/>
          <a:lstStyle/>
          <a:p>
            <a:pPr algn="ctr"/>
            <a:r>
              <a:rPr lang="en-US" sz="4000" dirty="0">
                <a:solidFill>
                  <a:schemeClr val="tx1"/>
                </a:solidFill>
              </a:rPr>
              <a:t>Dimensions of Diversity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12" y="1428750"/>
            <a:ext cx="6353175" cy="5200650"/>
          </a:xfrm>
          <a:prstGeom prst="rect">
            <a:avLst/>
          </a:prstGeom>
        </p:spPr>
      </p:pic>
    </p:spTree>
    <p:extLst>
      <p:ext uri="{BB962C8B-B14F-4D97-AF65-F5344CB8AC3E}">
        <p14:creationId xmlns:p14="http://schemas.microsoft.com/office/powerpoint/2010/main" val="210760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609600"/>
          </a:xfrm>
        </p:spPr>
        <p:txBody>
          <a:bodyPr/>
          <a:lstStyle/>
          <a:p>
            <a:pPr algn="ctr"/>
            <a:r>
              <a:rPr lang="en-US" sz="4000" dirty="0">
                <a:solidFill>
                  <a:schemeClr val="tx1"/>
                </a:solidFill>
              </a:rPr>
              <a:t>Eight Steps Toward Integrity</a:t>
            </a:r>
          </a:p>
        </p:txBody>
      </p:sp>
      <p:sp>
        <p:nvSpPr>
          <p:cNvPr id="3" name="Text Placeholder 2"/>
          <p:cNvSpPr>
            <a:spLocks noGrp="1"/>
          </p:cNvSpPr>
          <p:nvPr>
            <p:ph type="body" idx="1"/>
          </p:nvPr>
        </p:nvSpPr>
        <p:spPr>
          <a:xfrm>
            <a:off x="914400" y="2095064"/>
            <a:ext cx="7391400" cy="3848536"/>
          </a:xfrm>
        </p:spPr>
        <p:txBody>
          <a:bodyPr>
            <a:normAutofit fontScale="77500" lnSpcReduction="20000"/>
          </a:bodyPr>
          <a:lstStyle/>
          <a:p>
            <a:r>
              <a:rPr lang="en-US" b="1" dirty="0"/>
              <a:t>Supporting Our Own Weight:</a:t>
            </a:r>
          </a:p>
          <a:p>
            <a:r>
              <a:rPr lang="en-US" dirty="0"/>
              <a:t>Harking back to structural integrity, this means functioning as a whole, being able to support all the elements of our own lives. Examples include being physically fit and financially sound.</a:t>
            </a:r>
          </a:p>
          <a:p>
            <a:endParaRPr lang="en-US" dirty="0"/>
          </a:p>
          <a:p>
            <a:r>
              <a:rPr lang="en-US" b="1" dirty="0"/>
              <a:t>Holistic Thinking:</a:t>
            </a:r>
          </a:p>
          <a:p>
            <a:r>
              <a:rPr lang="en-US" dirty="0"/>
              <a:t>Since integrity is a quality of wholeness, an appreciation of wholeness in the world supports its practice. There’s nothing wrong with compartmentalization or reductionist thinking, but don’t let that obscure the big picture.</a:t>
            </a:r>
          </a:p>
          <a:p>
            <a:endParaRPr lang="en-US" dirty="0"/>
          </a:p>
          <a:p>
            <a:r>
              <a:rPr lang="en-US" b="1" dirty="0"/>
              <a:t>Respecting Others:</a:t>
            </a:r>
          </a:p>
          <a:p>
            <a:r>
              <a:rPr lang="en-US" dirty="0"/>
              <a:t>Invoke integrity in other people by treating them with respect – even when they do not live up to our expectations. Acknowledge that our own standards are always subject to question, while affirming that the errors of others do not diminish our own integrity. We get the best from others in an atmosphere that supports doing right.</a:t>
            </a:r>
          </a:p>
        </p:txBody>
      </p:sp>
    </p:spTree>
    <p:extLst>
      <p:ext uri="{BB962C8B-B14F-4D97-AF65-F5344CB8AC3E}">
        <p14:creationId xmlns:p14="http://schemas.microsoft.com/office/powerpoint/2010/main" val="4849927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914400"/>
          </a:xfrm>
        </p:spPr>
        <p:txBody>
          <a:bodyPr/>
          <a:lstStyle/>
          <a:p>
            <a:pPr algn="ctr"/>
            <a:r>
              <a:rPr lang="en-US" sz="4000" dirty="0">
                <a:solidFill>
                  <a:schemeClr val="tx1"/>
                </a:solidFill>
              </a:rPr>
              <a:t>Belonging</a:t>
            </a:r>
          </a:p>
        </p:txBody>
      </p:sp>
      <p:sp>
        <p:nvSpPr>
          <p:cNvPr id="3" name="Text Placeholder 2"/>
          <p:cNvSpPr>
            <a:spLocks noGrp="1"/>
          </p:cNvSpPr>
          <p:nvPr>
            <p:ph type="body" idx="1"/>
          </p:nvPr>
        </p:nvSpPr>
        <p:spPr>
          <a:xfrm>
            <a:off x="914400" y="2362200"/>
            <a:ext cx="7391400" cy="3848536"/>
          </a:xfrm>
        </p:spPr>
        <p:txBody>
          <a:bodyPr>
            <a:normAutofit lnSpcReduction="10000"/>
          </a:bodyPr>
          <a:lstStyle/>
          <a:p>
            <a:pPr marL="342900" indent="-342900">
              <a:buFont typeface="Arial" panose="020B0604020202020204" pitchFamily="34" charset="0"/>
              <a:buChar char="•"/>
            </a:pPr>
            <a:r>
              <a:rPr lang="en-US" dirty="0"/>
              <a:t>Do I experience ways in which I do not feel I belong in my workplace?  If so, how and why?  If not, why?</a:t>
            </a:r>
          </a:p>
          <a:p>
            <a:endParaRPr lang="en-US" dirty="0"/>
          </a:p>
          <a:p>
            <a:pPr marL="342900" indent="-342900">
              <a:buFont typeface="Arial" panose="020B0604020202020204" pitchFamily="34" charset="0"/>
              <a:buChar char="•"/>
            </a:pPr>
            <a:r>
              <a:rPr lang="en-US" dirty="0"/>
              <a:t>How might others be experiencing situations where they might not feel they belong on my workplace?</a:t>
            </a:r>
          </a:p>
          <a:p>
            <a:endParaRPr lang="en-US" dirty="0"/>
          </a:p>
          <a:p>
            <a:pPr marL="342900" indent="-342900">
              <a:buFont typeface="Arial" panose="020B0604020202020204" pitchFamily="34" charset="0"/>
              <a:buChar char="•"/>
            </a:pPr>
            <a:r>
              <a:rPr lang="en-US" dirty="0"/>
              <a:t>What can I do to enhance the experience of belonging and inclusion for everyone in my workplace?</a:t>
            </a:r>
          </a:p>
          <a:p>
            <a:endParaRPr lang="en-US" dirty="0"/>
          </a:p>
          <a:p>
            <a:pPr marL="342900" indent="-342900">
              <a:buFont typeface="Arial" panose="020B0604020202020204" pitchFamily="34" charset="0"/>
              <a:buChar char="•"/>
            </a:pPr>
            <a:r>
              <a:rPr lang="en-US" dirty="0"/>
              <a:t>How can I continue to expand my appreciation of people that are not like me?</a:t>
            </a:r>
          </a:p>
          <a:p>
            <a:pPr marL="342900" indent="-342900">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625" y="914400"/>
            <a:ext cx="1704975" cy="1390650"/>
          </a:xfrm>
          <a:prstGeom prst="rect">
            <a:avLst/>
          </a:prstGeom>
        </p:spPr>
      </p:pic>
    </p:spTree>
    <p:extLst>
      <p:ext uri="{BB962C8B-B14F-4D97-AF65-F5344CB8AC3E}">
        <p14:creationId xmlns:p14="http://schemas.microsoft.com/office/powerpoint/2010/main" val="16394866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Belonging Exercise</a:t>
            </a:r>
          </a:p>
        </p:txBody>
      </p:sp>
      <p:sp>
        <p:nvSpPr>
          <p:cNvPr id="3" name="Subtitle 2"/>
          <p:cNvSpPr>
            <a:spLocks noGrp="1"/>
          </p:cNvSpPr>
          <p:nvPr>
            <p:ph type="body" idx="1"/>
          </p:nvPr>
        </p:nvSpPr>
        <p:spPr>
          <a:xfrm>
            <a:off x="914400" y="1574235"/>
            <a:ext cx="7315200" cy="594876"/>
          </a:xfrm>
        </p:spPr>
        <p:txBody>
          <a:bodyPr>
            <a:normAutofit/>
          </a:bodyPr>
          <a:lstStyle/>
          <a:p>
            <a:r>
              <a:rPr lang="en-US" dirty="0"/>
              <a:t>Similarities &amp; Differences:</a:t>
            </a:r>
          </a:p>
        </p:txBody>
      </p:sp>
      <p:sp>
        <p:nvSpPr>
          <p:cNvPr id="8" name="Oval 7"/>
          <p:cNvSpPr/>
          <p:nvPr/>
        </p:nvSpPr>
        <p:spPr>
          <a:xfrm>
            <a:off x="5562600" y="2209800"/>
            <a:ext cx="2514600" cy="2171700"/>
          </a:xfrm>
          <a:prstGeom prst="ellipse">
            <a:avLst/>
          </a:prstGeom>
          <a:solidFill>
            <a:schemeClr val="tx1"/>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43000" y="2057400"/>
            <a:ext cx="2438400" cy="2076820"/>
          </a:xfrm>
          <a:prstGeom prst="ellipse">
            <a:avLst/>
          </a:prstGeom>
          <a:solidFill>
            <a:schemeClr val="tx1"/>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24200" y="4724400"/>
            <a:ext cx="2590800" cy="2000620"/>
          </a:xfrm>
          <a:prstGeom prst="ellipse">
            <a:avLst/>
          </a:prstGeom>
          <a:solidFill>
            <a:schemeClr val="tx1"/>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71800" y="2590800"/>
            <a:ext cx="2971800" cy="2533280"/>
          </a:xfrm>
          <a:prstGeom prst="ellipse">
            <a:avLst/>
          </a:prstGeom>
          <a:solidFill>
            <a:schemeClr val="tx1"/>
          </a:solidFill>
          <a:ln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0347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1362456"/>
          </a:xfrm>
        </p:spPr>
        <p:txBody>
          <a:bodyPr>
            <a:normAutofit/>
          </a:bodyPr>
          <a:lstStyle/>
          <a:p>
            <a:pPr algn="ctr"/>
            <a:r>
              <a:rPr lang="en-US" sz="4000" dirty="0">
                <a:solidFill>
                  <a:schemeClr val="tx1"/>
                </a:solidFill>
              </a:rPr>
              <a:t>Harvard Business Review Article: Diversity Efforts</a:t>
            </a:r>
          </a:p>
        </p:txBody>
      </p:sp>
      <p:graphicFrame>
        <p:nvGraphicFramePr>
          <p:cNvPr id="4" name="Object 3"/>
          <p:cNvGraphicFramePr>
            <a:graphicFrameLocks noChangeAspect="1"/>
          </p:cNvGraphicFramePr>
          <p:nvPr>
            <p:extLst>
              <p:ext uri="{D42A27DB-BD31-4B8C-83A1-F6EECF244321}">
                <p14:modId xmlns:p14="http://schemas.microsoft.com/office/powerpoint/2010/main" val="284573658"/>
              </p:ext>
            </p:extLst>
          </p:nvPr>
        </p:nvGraphicFramePr>
        <p:xfrm>
          <a:off x="3786187" y="3200400"/>
          <a:ext cx="1471613" cy="687387"/>
        </p:xfrm>
        <a:graphic>
          <a:graphicData uri="http://schemas.openxmlformats.org/presentationml/2006/ole">
            <mc:AlternateContent xmlns:mc="http://schemas.openxmlformats.org/markup-compatibility/2006">
              <mc:Choice xmlns:v="urn:schemas-microsoft-com:vml" Requires="v">
                <p:oleObj spid="_x0000_s2138" name="Packager Shell Object" showAsIcon="1" r:id="rId4" imgW="1472040" imgH="686880" progId="Package">
                  <p:embed/>
                </p:oleObj>
              </mc:Choice>
              <mc:Fallback>
                <p:oleObj name="Packager Shell Object" showAsIcon="1" r:id="rId4" imgW="1472040" imgH="686880" progId="Package">
                  <p:embed/>
                  <p:pic>
                    <p:nvPicPr>
                      <p:cNvPr id="0" name=""/>
                      <p:cNvPicPr/>
                      <p:nvPr/>
                    </p:nvPicPr>
                    <p:blipFill>
                      <a:blip r:embed="rId5"/>
                      <a:stretch>
                        <a:fillRect/>
                      </a:stretch>
                    </p:blipFill>
                    <p:spPr>
                      <a:xfrm>
                        <a:off x="3786187" y="3200400"/>
                        <a:ext cx="1471613" cy="687387"/>
                      </a:xfrm>
                      <a:prstGeom prst="rect">
                        <a:avLst/>
                      </a:prstGeom>
                      <a:ln>
                        <a:noFill/>
                      </a:ln>
                    </p:spPr>
                  </p:pic>
                </p:oleObj>
              </mc:Fallback>
            </mc:AlternateContent>
          </a:graphicData>
        </a:graphic>
      </p:graphicFrame>
    </p:spTree>
    <p:extLst>
      <p:ext uri="{BB962C8B-B14F-4D97-AF65-F5344CB8AC3E}">
        <p14:creationId xmlns:p14="http://schemas.microsoft.com/office/powerpoint/2010/main" val="17638800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16736"/>
            <a:ext cx="7391400" cy="664464"/>
          </a:xfrm>
        </p:spPr>
        <p:txBody>
          <a:bodyPr/>
          <a:lstStyle/>
          <a:p>
            <a:pPr algn="ctr"/>
            <a:r>
              <a:rPr lang="en-US" sz="4000" dirty="0">
                <a:solidFill>
                  <a:schemeClr val="tx1"/>
                </a:solidFill>
              </a:rPr>
              <a:t>Generational Differences </a:t>
            </a:r>
          </a:p>
        </p:txBody>
      </p:sp>
      <p:sp>
        <p:nvSpPr>
          <p:cNvPr id="3" name="Subtitle 2"/>
          <p:cNvSpPr>
            <a:spLocks noGrp="1"/>
          </p:cNvSpPr>
          <p:nvPr>
            <p:ph type="body" idx="1"/>
          </p:nvPr>
        </p:nvSpPr>
        <p:spPr>
          <a:xfrm>
            <a:off x="914400" y="2438400"/>
            <a:ext cx="7391400" cy="3352800"/>
          </a:xfrm>
        </p:spPr>
        <p:txBody>
          <a:bodyPr>
            <a:noAutofit/>
          </a:bodyPr>
          <a:lstStyle/>
          <a:p>
            <a:pPr marL="342900" indent="-342900">
              <a:buFont typeface="Arial" panose="020B0604020202020204" pitchFamily="34" charset="0"/>
              <a:buChar char="•"/>
            </a:pPr>
            <a:r>
              <a:rPr lang="en-US" sz="2600" dirty="0"/>
              <a:t>Vets (before 1947)</a:t>
            </a:r>
          </a:p>
          <a:p>
            <a:endParaRPr lang="en-US" sz="2600" dirty="0"/>
          </a:p>
          <a:p>
            <a:pPr marL="342900" indent="-342900">
              <a:buFont typeface="Arial" panose="020B0604020202020204" pitchFamily="34" charset="0"/>
              <a:buChar char="•"/>
            </a:pPr>
            <a:r>
              <a:rPr lang="en-US" sz="2600" dirty="0"/>
              <a:t>Baby Boomers (1947-1965)</a:t>
            </a:r>
          </a:p>
          <a:p>
            <a:endParaRPr lang="en-US" sz="2600" dirty="0"/>
          </a:p>
          <a:p>
            <a:pPr marL="342900" indent="-342900">
              <a:buFont typeface="Arial" panose="020B0604020202020204" pitchFamily="34" charset="0"/>
              <a:buChar char="•"/>
            </a:pPr>
            <a:r>
              <a:rPr lang="en-US" sz="2600" dirty="0"/>
              <a:t>Generation X (1965-1980)</a:t>
            </a:r>
          </a:p>
          <a:p>
            <a:endParaRPr lang="en-US" sz="2600" dirty="0"/>
          </a:p>
          <a:p>
            <a:pPr marL="342900" indent="-342900">
              <a:buFont typeface="Arial" panose="020B0604020202020204" pitchFamily="34" charset="0"/>
              <a:buChar char="•"/>
            </a:pPr>
            <a:r>
              <a:rPr lang="en-US" sz="2600" dirty="0"/>
              <a:t>Millennials (1980-2000)</a:t>
            </a:r>
          </a:p>
          <a:p>
            <a:endParaRPr lang="en-US" sz="2600" dirty="0"/>
          </a:p>
        </p:txBody>
      </p:sp>
      <p:sp>
        <p:nvSpPr>
          <p:cNvPr id="4" name="TextBox 3"/>
          <p:cNvSpPr txBox="1"/>
          <p:nvPr/>
        </p:nvSpPr>
        <p:spPr>
          <a:xfrm>
            <a:off x="4724400" y="5029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94185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16736"/>
            <a:ext cx="7388352" cy="664464"/>
          </a:xfrm>
        </p:spPr>
        <p:txBody>
          <a:bodyPr/>
          <a:lstStyle/>
          <a:p>
            <a:pPr algn="ctr"/>
            <a:r>
              <a:rPr lang="en-US" sz="4000" dirty="0">
                <a:solidFill>
                  <a:schemeClr val="tx1"/>
                </a:solidFill>
              </a:rPr>
              <a:t>Generational Differences</a:t>
            </a:r>
          </a:p>
        </p:txBody>
      </p:sp>
      <p:sp>
        <p:nvSpPr>
          <p:cNvPr id="3" name="Text Placeholder 2"/>
          <p:cNvSpPr>
            <a:spLocks noGrp="1"/>
          </p:cNvSpPr>
          <p:nvPr>
            <p:ph type="body" idx="1"/>
          </p:nvPr>
        </p:nvSpPr>
        <p:spPr>
          <a:xfrm>
            <a:off x="914400" y="2514600"/>
            <a:ext cx="7388352" cy="3010336"/>
          </a:xfrm>
        </p:spPr>
        <p:txBody>
          <a:bodyPr>
            <a:normAutofit fontScale="85000" lnSpcReduction="10000"/>
          </a:bodyPr>
          <a:lstStyle/>
          <a:p>
            <a:r>
              <a:rPr lang="en-US" sz="2600" dirty="0"/>
              <a:t>What are your attitudes, beliefs and/or values concerning:</a:t>
            </a:r>
          </a:p>
          <a:p>
            <a:endParaRPr lang="en-US" dirty="0"/>
          </a:p>
          <a:p>
            <a:pPr marL="982980" lvl="1" indent="-342900">
              <a:buFont typeface="Arial" panose="020B0604020202020204" pitchFamily="34" charset="0"/>
              <a:buChar char="•"/>
            </a:pPr>
            <a:r>
              <a:rPr lang="en-US" sz="2200" dirty="0"/>
              <a:t>Communication</a:t>
            </a:r>
          </a:p>
          <a:p>
            <a:pPr lvl="1" indent="0"/>
            <a:endParaRPr lang="en-US" sz="2200" dirty="0"/>
          </a:p>
          <a:p>
            <a:pPr marL="982980" lvl="1" indent="-342900">
              <a:buFont typeface="Arial" panose="020B0604020202020204" pitchFamily="34" charset="0"/>
              <a:buChar char="•"/>
            </a:pPr>
            <a:r>
              <a:rPr lang="en-US" sz="2200" dirty="0"/>
              <a:t>Technology</a:t>
            </a:r>
          </a:p>
          <a:p>
            <a:pPr lvl="1" indent="0"/>
            <a:endParaRPr lang="en-US" sz="2200" dirty="0"/>
          </a:p>
          <a:p>
            <a:pPr marL="982980" lvl="1" indent="-342900">
              <a:buFont typeface="Arial" panose="020B0604020202020204" pitchFamily="34" charset="0"/>
              <a:buChar char="•"/>
            </a:pPr>
            <a:r>
              <a:rPr lang="en-US" sz="2200" dirty="0"/>
              <a:t>Work and workplace expectations</a:t>
            </a:r>
          </a:p>
          <a:p>
            <a:pPr lvl="1" indent="0"/>
            <a:endParaRPr lang="en-US" sz="2200" dirty="0"/>
          </a:p>
          <a:p>
            <a:pPr marL="982980" lvl="1" indent="-342900">
              <a:buFont typeface="Arial" panose="020B0604020202020204" pitchFamily="34" charset="0"/>
              <a:buChar char="•"/>
            </a:pPr>
            <a:r>
              <a:rPr lang="en-US" sz="2200" dirty="0"/>
              <a:t>Loyalty</a:t>
            </a:r>
          </a:p>
        </p:txBody>
      </p:sp>
    </p:spTree>
    <p:extLst>
      <p:ext uri="{BB962C8B-B14F-4D97-AF65-F5344CB8AC3E}">
        <p14:creationId xmlns:p14="http://schemas.microsoft.com/office/powerpoint/2010/main" val="7303526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88352" cy="762000"/>
          </a:xfrm>
        </p:spPr>
        <p:txBody>
          <a:bodyPr/>
          <a:lstStyle/>
          <a:p>
            <a:pPr algn="ctr"/>
            <a:r>
              <a:rPr lang="en-US" sz="4000" dirty="0">
                <a:solidFill>
                  <a:schemeClr val="tx1"/>
                </a:solidFill>
              </a:rPr>
              <a:t>Situational Leadership </a:t>
            </a:r>
          </a:p>
        </p:txBody>
      </p:sp>
      <p:sp>
        <p:nvSpPr>
          <p:cNvPr id="3" name="Subtitle 2"/>
          <p:cNvSpPr>
            <a:spLocks noGrp="1"/>
          </p:cNvSpPr>
          <p:nvPr>
            <p:ph type="body" idx="1"/>
          </p:nvPr>
        </p:nvSpPr>
        <p:spPr>
          <a:xfrm>
            <a:off x="914400" y="2133600"/>
            <a:ext cx="7388352" cy="1066800"/>
          </a:xfrm>
        </p:spPr>
        <p:txBody>
          <a:bodyPr>
            <a:normAutofit fontScale="55000" lnSpcReduction="20000"/>
          </a:bodyPr>
          <a:lstStyle/>
          <a:p>
            <a:pPr algn="ctr"/>
            <a:endParaRPr lang="en-US" dirty="0"/>
          </a:p>
          <a:p>
            <a:pPr algn="ctr"/>
            <a:endParaRPr lang="en-US" dirty="0"/>
          </a:p>
          <a:p>
            <a:pPr algn="ctr"/>
            <a:r>
              <a:rPr lang="en-US" sz="4200" dirty="0"/>
              <a:t>Adjusting the leadership style for the situation at hand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2358" y="3352800"/>
            <a:ext cx="3462242" cy="2771312"/>
          </a:xfrm>
          <a:prstGeom prst="rect">
            <a:avLst/>
          </a:prstGeom>
        </p:spPr>
      </p:pic>
    </p:spTree>
    <p:extLst>
      <p:ext uri="{BB962C8B-B14F-4D97-AF65-F5344CB8AC3E}">
        <p14:creationId xmlns:p14="http://schemas.microsoft.com/office/powerpoint/2010/main" val="42689609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91400" cy="969264"/>
          </a:xfrm>
        </p:spPr>
        <p:txBody>
          <a:bodyPr/>
          <a:lstStyle/>
          <a:p>
            <a:pPr algn="ctr"/>
            <a:r>
              <a:rPr lang="en-US" sz="4000" dirty="0">
                <a:solidFill>
                  <a:schemeClr val="tx1"/>
                </a:solidFill>
              </a:rPr>
              <a:t>Situational Leadership</a:t>
            </a:r>
          </a:p>
        </p:txBody>
      </p:sp>
      <p:sp>
        <p:nvSpPr>
          <p:cNvPr id="3" name="Text Placeholder 2"/>
          <p:cNvSpPr>
            <a:spLocks noGrp="1"/>
          </p:cNvSpPr>
          <p:nvPr>
            <p:ph type="body" idx="1"/>
          </p:nvPr>
        </p:nvSpPr>
        <p:spPr>
          <a:xfrm>
            <a:off x="914400" y="2362200"/>
            <a:ext cx="7391400" cy="3124200"/>
          </a:xfrm>
        </p:spPr>
        <p:txBody>
          <a:bodyPr>
            <a:normAutofit fontScale="85000" lnSpcReduction="20000"/>
          </a:bodyPr>
          <a:lstStyle/>
          <a:p>
            <a:pPr marL="342900" indent="-342900">
              <a:buFont typeface="Arial" panose="020B0604020202020204" pitchFamily="34" charset="0"/>
              <a:buChar char="•"/>
            </a:pPr>
            <a:r>
              <a:rPr lang="en-US" sz="2600" dirty="0"/>
              <a:t>Key to Remember:  Both task and people are important</a:t>
            </a:r>
          </a:p>
          <a:p>
            <a:pPr marL="342900" indent="-342900">
              <a:buFont typeface="Arial" panose="020B0604020202020204" pitchFamily="34" charset="0"/>
              <a:buChar char="•"/>
            </a:pPr>
            <a:endParaRPr lang="en-US" sz="2600" dirty="0"/>
          </a:p>
          <a:p>
            <a:pPr marL="342900" indent="-342900">
              <a:buFont typeface="Arial" panose="020B0604020202020204" pitchFamily="34" charset="0"/>
              <a:buChar char="•"/>
            </a:pPr>
            <a:r>
              <a:rPr lang="en-US" sz="2600" dirty="0"/>
              <a:t>Requires three basic skills</a:t>
            </a:r>
          </a:p>
          <a:p>
            <a:endParaRPr lang="en-US" sz="2100" dirty="0"/>
          </a:p>
          <a:p>
            <a:pPr marL="982980" lvl="1" indent="-342900">
              <a:buFont typeface="Arial" panose="020B0604020202020204" pitchFamily="34" charset="0"/>
              <a:buChar char="•"/>
            </a:pPr>
            <a:r>
              <a:rPr lang="en-US" sz="2100" dirty="0"/>
              <a:t>Be Flexible</a:t>
            </a:r>
          </a:p>
          <a:p>
            <a:pPr lvl="1" indent="0"/>
            <a:endParaRPr lang="en-US" sz="2100" dirty="0"/>
          </a:p>
          <a:p>
            <a:pPr marL="982980" lvl="1" indent="-342900">
              <a:buFont typeface="Arial" panose="020B0604020202020204" pitchFamily="34" charset="0"/>
              <a:buChar char="•"/>
            </a:pPr>
            <a:r>
              <a:rPr lang="en-US" sz="2100" dirty="0"/>
              <a:t>Assess the needs of the individual and/or group</a:t>
            </a:r>
          </a:p>
          <a:p>
            <a:pPr lvl="1" indent="0"/>
            <a:endParaRPr lang="en-US" sz="2100" dirty="0"/>
          </a:p>
          <a:p>
            <a:pPr marL="982980" lvl="1" indent="-342900">
              <a:buFont typeface="Arial" panose="020B0604020202020204" pitchFamily="34" charset="0"/>
              <a:buChar char="•"/>
            </a:pPr>
            <a:r>
              <a:rPr lang="en-US" sz="2100" dirty="0"/>
              <a:t>Communicate – Be open and honest about which style works in any given situation</a:t>
            </a:r>
          </a:p>
        </p:txBody>
      </p:sp>
    </p:spTree>
    <p:extLst>
      <p:ext uri="{BB962C8B-B14F-4D97-AF65-F5344CB8AC3E}">
        <p14:creationId xmlns:p14="http://schemas.microsoft.com/office/powerpoint/2010/main" val="19865146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88352" cy="609600"/>
          </a:xfrm>
        </p:spPr>
        <p:txBody>
          <a:bodyPr/>
          <a:lstStyle/>
          <a:p>
            <a:pPr algn="ctr"/>
            <a:r>
              <a:rPr lang="en-US" sz="4000" dirty="0">
                <a:solidFill>
                  <a:schemeClr val="tx1"/>
                </a:solidFill>
              </a:rPr>
              <a:t>Situational Leadership</a:t>
            </a:r>
          </a:p>
        </p:txBody>
      </p:sp>
      <p:sp>
        <p:nvSpPr>
          <p:cNvPr id="3" name="Text Placeholder 2"/>
          <p:cNvSpPr>
            <a:spLocks noGrp="1"/>
          </p:cNvSpPr>
          <p:nvPr>
            <p:ph type="body" idx="1"/>
          </p:nvPr>
        </p:nvSpPr>
        <p:spPr>
          <a:xfrm>
            <a:off x="914400" y="2133600"/>
            <a:ext cx="7388352" cy="3733800"/>
          </a:xfrm>
        </p:spPr>
        <p:txBody>
          <a:bodyPr>
            <a:normAutofit/>
          </a:bodyPr>
          <a:lstStyle/>
          <a:p>
            <a:pPr marL="342900" indent="-342900">
              <a:buFont typeface="Arial" panose="020B0604020202020204" pitchFamily="34" charset="0"/>
              <a:buChar char="•"/>
            </a:pPr>
            <a:r>
              <a:rPr lang="en-US" dirty="0"/>
              <a:t>Styles</a:t>
            </a:r>
          </a:p>
          <a:p>
            <a:pPr marL="982980" lvl="1" indent="-342900">
              <a:buFont typeface="Arial" panose="020B0604020202020204" pitchFamily="34" charset="0"/>
              <a:buChar char="•"/>
            </a:pPr>
            <a:r>
              <a:rPr lang="en-US" dirty="0"/>
              <a:t>Directing - One way communication</a:t>
            </a:r>
          </a:p>
          <a:p>
            <a:pPr marL="1257300" lvl="2" indent="-342900">
              <a:buFont typeface="Arial" panose="020B0604020202020204" pitchFamily="34" charset="0"/>
              <a:buChar char="•"/>
            </a:pPr>
            <a:r>
              <a:rPr lang="en-US" dirty="0"/>
              <a:t>Action </a:t>
            </a:r>
          </a:p>
          <a:p>
            <a:pPr marL="1531620" lvl="3" indent="-342900">
              <a:buFont typeface="Arial" panose="020B0604020202020204" pitchFamily="34" charset="0"/>
              <a:buChar char="•"/>
            </a:pPr>
            <a:r>
              <a:rPr lang="en-US" dirty="0"/>
              <a:t>Structure </a:t>
            </a:r>
          </a:p>
          <a:p>
            <a:pPr marL="1531620" lvl="3" indent="-342900">
              <a:buFont typeface="Arial" panose="020B0604020202020204" pitchFamily="34" charset="0"/>
              <a:buChar char="•"/>
            </a:pPr>
            <a:r>
              <a:rPr lang="en-US" dirty="0"/>
              <a:t>Control</a:t>
            </a:r>
          </a:p>
          <a:p>
            <a:pPr marL="1531620" lvl="3" indent="-342900">
              <a:buFont typeface="Arial" panose="020B0604020202020204" pitchFamily="34" charset="0"/>
              <a:buChar char="•"/>
            </a:pPr>
            <a:r>
              <a:rPr lang="en-US" dirty="0"/>
              <a:t>Supervise</a:t>
            </a:r>
          </a:p>
          <a:p>
            <a:pPr lvl="2" indent="0"/>
            <a:endParaRPr lang="en-US" dirty="0"/>
          </a:p>
          <a:p>
            <a:pPr marL="982980" lvl="1" indent="-342900">
              <a:buFont typeface="Arial" panose="020B0604020202020204" pitchFamily="34" charset="0"/>
              <a:buChar char="•"/>
            </a:pPr>
            <a:r>
              <a:rPr lang="en-US" dirty="0"/>
              <a:t>Coaching - Two way communication</a:t>
            </a:r>
          </a:p>
          <a:p>
            <a:pPr marL="1257300" lvl="2" indent="-342900">
              <a:buFont typeface="Arial" panose="020B0604020202020204" pitchFamily="34" charset="0"/>
              <a:buChar char="•"/>
            </a:pPr>
            <a:r>
              <a:rPr lang="en-US" dirty="0"/>
              <a:t>Supportive</a:t>
            </a:r>
          </a:p>
          <a:p>
            <a:pPr marL="1531620" lvl="3" indent="-342900">
              <a:buFont typeface="Arial" panose="020B0604020202020204" pitchFamily="34" charset="0"/>
              <a:buChar char="•"/>
            </a:pPr>
            <a:r>
              <a:rPr lang="en-US" dirty="0"/>
              <a:t>Listen </a:t>
            </a:r>
          </a:p>
          <a:p>
            <a:pPr marL="1531620" lvl="3" indent="-342900">
              <a:buFont typeface="Arial" panose="020B0604020202020204" pitchFamily="34" charset="0"/>
              <a:buChar char="•"/>
            </a:pPr>
            <a:r>
              <a:rPr lang="en-US" dirty="0"/>
              <a:t>Praise</a:t>
            </a:r>
          </a:p>
          <a:p>
            <a:pPr marL="1531620" lvl="3" indent="-342900">
              <a:buFont typeface="Arial" panose="020B0604020202020204" pitchFamily="34" charset="0"/>
              <a:buChar char="•"/>
            </a:pPr>
            <a:r>
              <a:rPr lang="en-US" dirty="0"/>
              <a:t>Facilitate</a:t>
            </a:r>
          </a:p>
        </p:txBody>
      </p:sp>
    </p:spTree>
    <p:extLst>
      <p:ext uri="{BB962C8B-B14F-4D97-AF65-F5344CB8AC3E}">
        <p14:creationId xmlns:p14="http://schemas.microsoft.com/office/powerpoint/2010/main" val="35187767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endParaRPr lang="en-US" sz="60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315200" cy="2152650"/>
          </a:xfrm>
        </p:spPr>
        <p:txBody>
          <a:bodyPr/>
          <a:lstStyle/>
          <a:p>
            <a:pPr algn="ctr"/>
            <a:r>
              <a:rPr lang="en-US" sz="4000" dirty="0">
                <a:solidFill>
                  <a:schemeClr val="tx1"/>
                </a:solidFill>
                <a:effectLst/>
              </a:rPr>
              <a:t>Topic 8:</a:t>
            </a:r>
            <a:br>
              <a:rPr lang="en-US" sz="4000" dirty="0">
                <a:solidFill>
                  <a:schemeClr val="tx1"/>
                </a:solidFill>
                <a:effectLst/>
              </a:rPr>
            </a:br>
            <a:r>
              <a:rPr lang="en-US" sz="4000" dirty="0">
                <a:solidFill>
                  <a:schemeClr val="tx1"/>
                </a:solidFill>
                <a:effectLst/>
              </a:rPr>
              <a:t>Driving Innovation</a:t>
            </a:r>
            <a:endParaRPr lang="en-US" sz="4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425" y="2990850"/>
            <a:ext cx="3105150" cy="3105150"/>
          </a:xfrm>
          <a:prstGeom prst="rect">
            <a:avLst/>
          </a:prstGeom>
        </p:spPr>
      </p:pic>
    </p:spTree>
    <p:extLst>
      <p:ext uri="{BB962C8B-B14F-4D97-AF65-F5344CB8AC3E}">
        <p14:creationId xmlns:p14="http://schemas.microsoft.com/office/powerpoint/2010/main" val="337470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15200" cy="685800"/>
          </a:xfrm>
        </p:spPr>
        <p:txBody>
          <a:bodyPr/>
          <a:lstStyle/>
          <a:p>
            <a:pPr algn="ctr"/>
            <a:r>
              <a:rPr lang="en-US" sz="4000" dirty="0">
                <a:solidFill>
                  <a:schemeClr val="tx1"/>
                </a:solidFill>
              </a:rPr>
              <a:t>Eight Steps Toward Integrity</a:t>
            </a:r>
          </a:p>
        </p:txBody>
      </p:sp>
      <p:sp>
        <p:nvSpPr>
          <p:cNvPr id="3" name="Text Placeholder 2"/>
          <p:cNvSpPr>
            <a:spLocks noGrp="1"/>
          </p:cNvSpPr>
          <p:nvPr>
            <p:ph type="body" idx="1"/>
          </p:nvPr>
        </p:nvSpPr>
        <p:spPr>
          <a:xfrm>
            <a:off x="914400" y="1828800"/>
            <a:ext cx="7315200" cy="3848536"/>
          </a:xfrm>
        </p:spPr>
        <p:txBody>
          <a:bodyPr>
            <a:normAutofit fontScale="92500" lnSpcReduction="20000"/>
          </a:bodyPr>
          <a:lstStyle/>
          <a:p>
            <a:endParaRPr lang="en-US" dirty="0"/>
          </a:p>
          <a:p>
            <a:r>
              <a:rPr lang="en-US" b="1" dirty="0"/>
              <a:t>Checking the Mirror:</a:t>
            </a:r>
          </a:p>
          <a:p>
            <a:r>
              <a:rPr lang="en-US" dirty="0"/>
              <a:t>When we err – as we will, again and again – the best response is to pause for reflection. We can ask ourselves: </a:t>
            </a:r>
            <a:r>
              <a:rPr lang="en-US" i="1" dirty="0"/>
              <a:t>Is this what I really want? Is this who I am?</a:t>
            </a:r>
          </a:p>
          <a:p>
            <a:endParaRPr lang="en-US" i="1" dirty="0"/>
          </a:p>
          <a:p>
            <a:r>
              <a:rPr lang="en-US" b="1" dirty="0"/>
              <a:t>Defining the Rules and Values:</a:t>
            </a:r>
          </a:p>
          <a:p>
            <a:r>
              <a:rPr lang="en-US" dirty="0"/>
              <a:t>Explicit agreement about these basics enables groups of people, from couples to business organizations to nations, to benefit from the integrity of members. Absent consensus, personal integrity can lead dissenting individuals to subvert the group. Among people sharing the same intentions, by contrast, disagreements can help to refine and improve ideas for the benefit of all.</a:t>
            </a:r>
          </a:p>
        </p:txBody>
      </p:sp>
    </p:spTree>
    <p:extLst>
      <p:ext uri="{BB962C8B-B14F-4D97-AF65-F5344CB8AC3E}">
        <p14:creationId xmlns:p14="http://schemas.microsoft.com/office/powerpoint/2010/main" val="134050782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91400" cy="816864"/>
          </a:xfrm>
        </p:spPr>
        <p:txBody>
          <a:bodyPr/>
          <a:lstStyle/>
          <a:p>
            <a:pPr algn="ctr"/>
            <a:r>
              <a:rPr lang="en-US" sz="4000" dirty="0">
                <a:solidFill>
                  <a:schemeClr val="tx1"/>
                </a:solidFill>
              </a:rPr>
              <a:t>Innovation Definition</a:t>
            </a:r>
          </a:p>
        </p:txBody>
      </p:sp>
      <p:sp>
        <p:nvSpPr>
          <p:cNvPr id="3" name="Rectangle 2"/>
          <p:cNvSpPr/>
          <p:nvPr/>
        </p:nvSpPr>
        <p:spPr>
          <a:xfrm>
            <a:off x="914400" y="1524000"/>
            <a:ext cx="7315200" cy="4801314"/>
          </a:xfrm>
          <a:prstGeom prst="rect">
            <a:avLst/>
          </a:prstGeom>
        </p:spPr>
        <p:txBody>
          <a:bodyPr wrap="square">
            <a:spAutoFit/>
          </a:bodyPr>
          <a:lstStyle/>
          <a:p>
            <a:r>
              <a:rPr lang="en-US" dirty="0">
                <a:latin typeface="Constantia" panose="02030602050306030303" pitchFamily="18" charset="0"/>
              </a:rPr>
              <a:t>Innovation </a:t>
            </a:r>
          </a:p>
          <a:p>
            <a:r>
              <a:rPr lang="en-US" dirty="0">
                <a:latin typeface="Constantia" panose="02030602050306030303" pitchFamily="18" charset="0"/>
              </a:rPr>
              <a:t>	n. The process of improving, adapting or </a:t>
            </a:r>
          </a:p>
          <a:p>
            <a:r>
              <a:rPr lang="en-US" dirty="0">
                <a:latin typeface="Constantia" panose="02030602050306030303" pitchFamily="18" charset="0"/>
              </a:rPr>
              <a:t>	    developing a product, system or service to deliver better</a:t>
            </a:r>
          </a:p>
          <a:p>
            <a:r>
              <a:rPr lang="en-US" dirty="0">
                <a:latin typeface="Constantia" panose="02030602050306030303" pitchFamily="18" charset="0"/>
              </a:rPr>
              <a:t>                    results and create value for people. </a:t>
            </a:r>
          </a:p>
          <a:p>
            <a:endParaRPr lang="en-US" dirty="0">
              <a:latin typeface="Constantia" panose="02030602050306030303" pitchFamily="18" charset="0"/>
            </a:endParaRPr>
          </a:p>
          <a:p>
            <a:r>
              <a:rPr lang="en-US" dirty="0">
                <a:latin typeface="Constantia" panose="02030602050306030303" pitchFamily="18" charset="0"/>
              </a:rPr>
              <a:t>Innovation Leadership </a:t>
            </a:r>
          </a:p>
          <a:p>
            <a:r>
              <a:rPr lang="en-US" dirty="0">
                <a:latin typeface="Constantia" panose="02030602050306030303" pitchFamily="18" charset="0"/>
              </a:rPr>
              <a:t>	n. The practice of cultivating an environment where </a:t>
            </a:r>
          </a:p>
          <a:p>
            <a:r>
              <a:rPr lang="en-US" dirty="0">
                <a:latin typeface="Constantia" panose="02030602050306030303" pitchFamily="18" charset="0"/>
              </a:rPr>
              <a:t>                    improvement, adaptation and invention are encouraged, </a:t>
            </a:r>
          </a:p>
          <a:p>
            <a:r>
              <a:rPr lang="en-US" dirty="0">
                <a:latin typeface="Constantia" panose="02030602050306030303" pitchFamily="18" charset="0"/>
              </a:rPr>
              <a:t>                    fostered and rewarded. </a:t>
            </a:r>
          </a:p>
          <a:p>
            <a:endParaRPr lang="en-US" dirty="0">
              <a:latin typeface="Constantia" panose="02030602050306030303" pitchFamily="18" charset="0"/>
            </a:endParaRPr>
          </a:p>
          <a:p>
            <a:r>
              <a:rPr lang="en-US" dirty="0">
                <a:latin typeface="Constantia" panose="02030602050306030303" pitchFamily="18" charset="0"/>
              </a:rPr>
              <a:t>Sequential Process </a:t>
            </a:r>
          </a:p>
          <a:p>
            <a:r>
              <a:rPr lang="en-US" dirty="0">
                <a:latin typeface="Constantia" panose="02030602050306030303" pitchFamily="18" charset="0"/>
              </a:rPr>
              <a:t>	• Identifying problems, needs or opportunities </a:t>
            </a:r>
          </a:p>
          <a:p>
            <a:r>
              <a:rPr lang="en-US" dirty="0">
                <a:latin typeface="Constantia" panose="02030602050306030303" pitchFamily="18" charset="0"/>
              </a:rPr>
              <a:t>	• Generating ideas </a:t>
            </a:r>
          </a:p>
          <a:p>
            <a:r>
              <a:rPr lang="en-US" dirty="0">
                <a:latin typeface="Constantia" panose="02030602050306030303" pitchFamily="18" charset="0"/>
              </a:rPr>
              <a:t>	• Moving the best idea to completion </a:t>
            </a:r>
          </a:p>
          <a:p>
            <a:r>
              <a:rPr lang="en-US" dirty="0">
                <a:latin typeface="Constantia" panose="02030602050306030303" pitchFamily="18" charset="0"/>
              </a:rPr>
              <a:t>	• Generating value from those ideas </a:t>
            </a:r>
          </a:p>
          <a:p>
            <a:endParaRPr lang="en-US" dirty="0">
              <a:latin typeface="Constantia" panose="02030602050306030303" pitchFamily="18" charset="0"/>
            </a:endParaRPr>
          </a:p>
          <a:p>
            <a:pPr algn="ctr"/>
            <a:r>
              <a:rPr lang="en-US" i="1" dirty="0">
                <a:latin typeface="Constantia" panose="02030602050306030303" pitchFamily="18" charset="0"/>
              </a:rPr>
              <a:t>Creativity is a skill • Innovation is a process </a:t>
            </a:r>
          </a:p>
        </p:txBody>
      </p:sp>
    </p:spTree>
    <p:extLst>
      <p:ext uri="{BB962C8B-B14F-4D97-AF65-F5344CB8AC3E}">
        <p14:creationId xmlns:p14="http://schemas.microsoft.com/office/powerpoint/2010/main" val="243595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88352" cy="990600"/>
          </a:xfrm>
        </p:spPr>
        <p:txBody>
          <a:bodyPr/>
          <a:lstStyle/>
          <a:p>
            <a:pPr algn="ctr"/>
            <a:r>
              <a:rPr lang="en-US" sz="4000" dirty="0">
                <a:solidFill>
                  <a:schemeClr val="tx1"/>
                </a:solidFill>
              </a:rPr>
              <a:t>How to Innovate?</a:t>
            </a:r>
          </a:p>
        </p:txBody>
      </p:sp>
      <p:sp>
        <p:nvSpPr>
          <p:cNvPr id="5" name="Text Placeholder 4"/>
          <p:cNvSpPr>
            <a:spLocks noGrp="1"/>
          </p:cNvSpPr>
          <p:nvPr>
            <p:ph type="body" idx="1"/>
          </p:nvPr>
        </p:nvSpPr>
        <p:spPr>
          <a:xfrm>
            <a:off x="914400" y="1828800"/>
            <a:ext cx="7388352" cy="3886200"/>
          </a:xfrm>
        </p:spPr>
        <p:txBody>
          <a:bodyPr>
            <a:noAutofit/>
          </a:bodyPr>
          <a:lstStyle/>
          <a:p>
            <a:pPr marL="342900" indent="-342900">
              <a:buFont typeface="+mj-lt"/>
              <a:buAutoNum type="arabicPeriod"/>
            </a:pPr>
            <a:r>
              <a:rPr lang="en-US" sz="1800" dirty="0">
                <a:latin typeface="Constantia" panose="02030602050306030303" pitchFamily="18" charset="0"/>
              </a:rPr>
              <a:t>Improve something you already do to deepen impact </a:t>
            </a:r>
          </a:p>
          <a:p>
            <a:pPr marL="925830" lvl="1" indent="-285750">
              <a:buFont typeface="Arial" panose="020B0604020202020204" pitchFamily="34" charset="0"/>
              <a:buChar char="•"/>
            </a:pPr>
            <a:r>
              <a:rPr lang="en-US" dirty="0">
                <a:latin typeface="Constantia" panose="02030602050306030303" pitchFamily="18" charset="0"/>
              </a:rPr>
              <a:t>Simplify a core business process, redesign your customer service systems or make information and programs more accessible through online services </a:t>
            </a:r>
          </a:p>
          <a:p>
            <a:pPr marL="925830" lvl="1" indent="-285750">
              <a:buFont typeface="Arial" panose="020B0604020202020204" pitchFamily="34" charset="0"/>
              <a:buChar char="•"/>
            </a:pPr>
            <a:endParaRPr lang="en-US" dirty="0">
              <a:latin typeface="Constantia" panose="02030602050306030303" pitchFamily="18" charset="0"/>
            </a:endParaRPr>
          </a:p>
          <a:p>
            <a:pPr marL="342900" indent="-342900">
              <a:buFont typeface="+mj-lt"/>
              <a:buAutoNum type="arabicPeriod"/>
            </a:pPr>
            <a:r>
              <a:rPr lang="en-US" sz="1800" dirty="0">
                <a:latin typeface="Constantia" panose="02030602050306030303" pitchFamily="18" charset="0"/>
              </a:rPr>
              <a:t>Adapt a tried and true idea to a new context</a:t>
            </a:r>
          </a:p>
          <a:p>
            <a:pPr marL="925830" lvl="1" indent="-285750">
              <a:buFont typeface="Arial" panose="020B0604020202020204" pitchFamily="34" charset="0"/>
              <a:buChar char="•"/>
            </a:pPr>
            <a:r>
              <a:rPr lang="en-US" dirty="0">
                <a:latin typeface="Constantia" panose="02030602050306030303" pitchFamily="18" charset="0"/>
              </a:rPr>
              <a:t>Benchmark – borrow great ideas or catalyze the adoption of proven ideas</a:t>
            </a:r>
          </a:p>
          <a:p>
            <a:pPr marL="925830" lvl="1" indent="-285750">
              <a:buFont typeface="Arial" panose="020B0604020202020204" pitchFamily="34" charset="0"/>
              <a:buChar char="•"/>
            </a:pPr>
            <a:endParaRPr lang="en-US" dirty="0">
              <a:latin typeface="Constantia" panose="02030602050306030303" pitchFamily="18" charset="0"/>
            </a:endParaRPr>
          </a:p>
          <a:p>
            <a:pPr marL="342900" indent="-342900">
              <a:buFont typeface="+mj-lt"/>
              <a:buAutoNum type="arabicPeriod"/>
            </a:pPr>
            <a:r>
              <a:rPr lang="en-US" sz="1800" dirty="0">
                <a:latin typeface="Constantia" panose="02030602050306030303" pitchFamily="18" charset="0"/>
              </a:rPr>
              <a:t>Develop something entirely new to achieve goals</a:t>
            </a:r>
          </a:p>
          <a:p>
            <a:pPr marL="925830" lvl="1" indent="-285750">
              <a:buFont typeface="Arial" panose="020B0604020202020204" pitchFamily="34" charset="0"/>
              <a:buChar char="•"/>
            </a:pPr>
            <a:r>
              <a:rPr lang="en-US" dirty="0">
                <a:latin typeface="Constantia" panose="02030602050306030303" pitchFamily="18" charset="0"/>
              </a:rPr>
              <a:t>This may be a new service, process, policy or tool</a:t>
            </a:r>
          </a:p>
          <a:p>
            <a:pPr marL="925830" lvl="1" indent="-285750">
              <a:buFont typeface="Arial" panose="020B0604020202020204" pitchFamily="34" charset="0"/>
              <a:buChar char="•"/>
            </a:pPr>
            <a:endParaRPr lang="en-US" dirty="0">
              <a:latin typeface="Constantia" panose="02030602050306030303" pitchFamily="18" charset="0"/>
            </a:endParaRPr>
          </a:p>
        </p:txBody>
      </p:sp>
    </p:spTree>
    <p:extLst>
      <p:ext uri="{BB962C8B-B14F-4D97-AF65-F5344CB8AC3E}">
        <p14:creationId xmlns:p14="http://schemas.microsoft.com/office/powerpoint/2010/main" val="3297874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88352" cy="685800"/>
          </a:xfrm>
        </p:spPr>
        <p:txBody>
          <a:bodyPr/>
          <a:lstStyle/>
          <a:p>
            <a:pPr algn="ctr"/>
            <a:r>
              <a:rPr lang="en-US" sz="4000" dirty="0">
                <a:solidFill>
                  <a:schemeClr val="tx1"/>
                </a:solidFill>
              </a:rPr>
              <a:t>Why is Innovation Difficult?</a:t>
            </a:r>
          </a:p>
        </p:txBody>
      </p:sp>
      <p:sp>
        <p:nvSpPr>
          <p:cNvPr id="5" name="Text Placeholder 4"/>
          <p:cNvSpPr>
            <a:spLocks noGrp="1"/>
          </p:cNvSpPr>
          <p:nvPr>
            <p:ph type="body" idx="1"/>
          </p:nvPr>
        </p:nvSpPr>
        <p:spPr>
          <a:xfrm>
            <a:off x="914400" y="1676400"/>
            <a:ext cx="7315200" cy="442912"/>
          </a:xfrm>
        </p:spPr>
        <p:txBody>
          <a:bodyPr/>
          <a:lstStyle/>
          <a:p>
            <a:r>
              <a:rPr lang="en-US" dirty="0"/>
              <a:t>Creativity = Time + Resources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762" y="2238375"/>
            <a:ext cx="6848475" cy="4162425"/>
          </a:xfrm>
          <a:prstGeom prst="rect">
            <a:avLst/>
          </a:prstGeom>
        </p:spPr>
      </p:pic>
    </p:spTree>
    <p:extLst>
      <p:ext uri="{BB962C8B-B14F-4D97-AF65-F5344CB8AC3E}">
        <p14:creationId xmlns:p14="http://schemas.microsoft.com/office/powerpoint/2010/main" val="34424398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53300" cy="609600"/>
          </a:xfrm>
        </p:spPr>
        <p:txBody>
          <a:bodyPr/>
          <a:lstStyle/>
          <a:p>
            <a:pPr algn="ctr"/>
            <a:r>
              <a:rPr lang="en-US" sz="4000" dirty="0">
                <a:solidFill>
                  <a:schemeClr val="tx1"/>
                </a:solidFill>
              </a:rPr>
              <a:t>Barriers to Innovation</a:t>
            </a:r>
          </a:p>
        </p:txBody>
      </p:sp>
      <p:sp>
        <p:nvSpPr>
          <p:cNvPr id="3" name="Subtitle 2"/>
          <p:cNvSpPr>
            <a:spLocks noGrp="1"/>
          </p:cNvSpPr>
          <p:nvPr>
            <p:ph type="body" idx="1"/>
          </p:nvPr>
        </p:nvSpPr>
        <p:spPr>
          <a:xfrm>
            <a:off x="914400" y="1828800"/>
            <a:ext cx="7353300" cy="3581400"/>
          </a:xfrm>
        </p:spPr>
        <p:txBody>
          <a:bodyPr>
            <a:normAutofit fontScale="47500" lnSpcReduction="20000"/>
          </a:bodyPr>
          <a:lstStyle/>
          <a:p>
            <a:pPr marL="342900" indent="-342900">
              <a:lnSpc>
                <a:spcPct val="170000"/>
              </a:lnSpc>
              <a:buFont typeface="Arial" panose="020B0604020202020204" pitchFamily="34" charset="0"/>
              <a:buChar char="•"/>
            </a:pPr>
            <a:r>
              <a:rPr lang="en-US" sz="3800" dirty="0">
                <a:latin typeface="Constantia" panose="02030602050306030303" pitchFamily="18" charset="0"/>
              </a:rPr>
              <a:t>Delivery pressures and administrative burdens </a:t>
            </a:r>
          </a:p>
          <a:p>
            <a:pPr marL="342900" indent="-342900">
              <a:lnSpc>
                <a:spcPct val="170000"/>
              </a:lnSpc>
              <a:buFont typeface="Arial" panose="020B0604020202020204" pitchFamily="34" charset="0"/>
              <a:buChar char="•"/>
            </a:pPr>
            <a:r>
              <a:rPr lang="en-US" sz="3800" dirty="0">
                <a:latin typeface="Constantia" panose="02030602050306030303" pitchFamily="18" charset="0"/>
              </a:rPr>
              <a:t>Lack of resources, technology, and tools (e.g., knowledge sharing)</a:t>
            </a:r>
          </a:p>
          <a:p>
            <a:pPr marL="342900" indent="-342900">
              <a:lnSpc>
                <a:spcPct val="170000"/>
              </a:lnSpc>
              <a:buFont typeface="Arial" panose="020B0604020202020204" pitchFamily="34" charset="0"/>
              <a:buChar char="•"/>
            </a:pPr>
            <a:r>
              <a:rPr lang="en-US" sz="3800" dirty="0">
                <a:latin typeface="Constantia" panose="02030602050306030303" pitchFamily="18" charset="0"/>
              </a:rPr>
              <a:t>Low tolerance for risk</a:t>
            </a:r>
          </a:p>
          <a:p>
            <a:pPr marL="342900" indent="-342900">
              <a:lnSpc>
                <a:spcPct val="170000"/>
              </a:lnSpc>
              <a:buFont typeface="Arial" panose="020B0604020202020204" pitchFamily="34" charset="0"/>
              <a:buChar char="•"/>
            </a:pPr>
            <a:r>
              <a:rPr lang="en-US" sz="3800" dirty="0">
                <a:latin typeface="Constantia" panose="02030602050306030303" pitchFamily="18" charset="0"/>
              </a:rPr>
              <a:t>Restrictive rules</a:t>
            </a:r>
          </a:p>
          <a:p>
            <a:pPr marL="342900" indent="-342900">
              <a:lnSpc>
                <a:spcPct val="170000"/>
              </a:lnSpc>
              <a:buFont typeface="Arial" panose="020B0604020202020204" pitchFamily="34" charset="0"/>
              <a:buChar char="•"/>
            </a:pPr>
            <a:r>
              <a:rPr lang="en-US" sz="3800" dirty="0">
                <a:latin typeface="Constantia" panose="02030602050306030303" pitchFamily="18" charset="0"/>
              </a:rPr>
              <a:t>Poor collaboration and management skills</a:t>
            </a:r>
          </a:p>
          <a:p>
            <a:pPr marL="342900" indent="-342900">
              <a:lnSpc>
                <a:spcPct val="170000"/>
              </a:lnSpc>
              <a:buFont typeface="Arial" panose="020B0604020202020204" pitchFamily="34" charset="0"/>
              <a:buChar char="•"/>
            </a:pPr>
            <a:r>
              <a:rPr lang="en-US" sz="3800" dirty="0">
                <a:latin typeface="Constantia" panose="02030602050306030303" pitchFamily="18" charset="0"/>
              </a:rPr>
              <a:t>Insufficient rewards and encouragement</a:t>
            </a:r>
          </a:p>
          <a:p>
            <a:pPr marL="342900" indent="-342900">
              <a:lnSpc>
                <a:spcPct val="170000"/>
              </a:lnSpc>
              <a:buFont typeface="Arial" panose="020B0604020202020204" pitchFamily="34" charset="0"/>
              <a:buChar char="•"/>
            </a:pPr>
            <a:r>
              <a:rPr lang="en-US" sz="3800" dirty="0">
                <a:latin typeface="Constantia" panose="02030602050306030303" pitchFamily="18" charset="0"/>
              </a:rPr>
              <a:t>What else?</a:t>
            </a:r>
            <a:endParaRPr lang="en-US" dirty="0">
              <a:latin typeface="Constantia" panose="020306020503060303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0" y="3124200"/>
            <a:ext cx="2266950" cy="2495550"/>
          </a:xfrm>
          <a:prstGeom prst="rect">
            <a:avLst/>
          </a:prstGeom>
        </p:spPr>
      </p:pic>
    </p:spTree>
    <p:extLst>
      <p:ext uri="{BB962C8B-B14F-4D97-AF65-F5344CB8AC3E}">
        <p14:creationId xmlns:p14="http://schemas.microsoft.com/office/powerpoint/2010/main" val="31015675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90600" y="990600"/>
            <a:ext cx="7315200" cy="685800"/>
          </a:xfrm>
        </p:spPr>
        <p:txBody>
          <a:bodyPr/>
          <a:lstStyle/>
          <a:p>
            <a:pPr algn="ctr"/>
            <a:r>
              <a:rPr lang="en-US" sz="4000" dirty="0">
                <a:solidFill>
                  <a:schemeClr val="tx1"/>
                </a:solidFill>
              </a:rPr>
              <a:t>Government Innovation</a:t>
            </a:r>
          </a:p>
        </p:txBody>
      </p:sp>
      <p:sp>
        <p:nvSpPr>
          <p:cNvPr id="5" name="Subtitle 2"/>
          <p:cNvSpPr>
            <a:spLocks noGrp="1"/>
          </p:cNvSpPr>
          <p:nvPr>
            <p:ph type="body" idx="1"/>
          </p:nvPr>
        </p:nvSpPr>
        <p:spPr>
          <a:xfrm>
            <a:off x="990600" y="2133600"/>
            <a:ext cx="7315200" cy="3657600"/>
          </a:xfrm>
        </p:spPr>
        <p:txBody>
          <a:bodyPr>
            <a:normAutofit lnSpcReduction="10000"/>
          </a:bodyPr>
          <a:lstStyle/>
          <a:p>
            <a:r>
              <a:rPr lang="en-US" sz="2400" dirty="0"/>
              <a:t>89.8 percent of government employees said they are constantly looking for ways to do their jobs better, but only </a:t>
            </a:r>
          </a:p>
          <a:p>
            <a:endParaRPr lang="en-US" sz="2400" dirty="0"/>
          </a:p>
          <a:p>
            <a:r>
              <a:rPr lang="en-US" sz="2400" dirty="0"/>
              <a:t>32.7 percent believe creativity and innovation are rewarded in their organization, and just </a:t>
            </a:r>
          </a:p>
          <a:p>
            <a:endParaRPr lang="en-US" sz="2400" dirty="0"/>
          </a:p>
          <a:p>
            <a:r>
              <a:rPr lang="en-US" sz="2400" dirty="0"/>
              <a:t>54.1 percent feel encouraged to come up with new ways to do their work</a:t>
            </a:r>
            <a:endParaRPr lang="en-US" sz="2400" dirty="0">
              <a:latin typeface="Constantia" panose="02030602050306030303" pitchFamily="18" charset="0"/>
            </a:endParaRPr>
          </a:p>
        </p:txBody>
      </p:sp>
    </p:spTree>
    <p:extLst>
      <p:ext uri="{BB962C8B-B14F-4D97-AF65-F5344CB8AC3E}">
        <p14:creationId xmlns:p14="http://schemas.microsoft.com/office/powerpoint/2010/main" val="37080429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219200"/>
          </a:xfrm>
        </p:spPr>
        <p:txBody>
          <a:bodyPr/>
          <a:lstStyle/>
          <a:p>
            <a:pPr algn="ctr"/>
            <a:r>
              <a:rPr lang="en-US" sz="4000" dirty="0">
                <a:solidFill>
                  <a:schemeClr val="tx1"/>
                </a:solidFill>
              </a:rPr>
              <a:t>Are You Right-Brained or Left-Brained?</a:t>
            </a:r>
          </a:p>
        </p:txBody>
      </p:sp>
      <p:graphicFrame>
        <p:nvGraphicFramePr>
          <p:cNvPr id="3" name="Object 2"/>
          <p:cNvGraphicFramePr>
            <a:graphicFrameLocks noChangeAspect="1"/>
          </p:cNvGraphicFramePr>
          <p:nvPr>
            <p:extLst>
              <p:ext uri="{D42A27DB-BD31-4B8C-83A1-F6EECF244321}">
                <p14:modId xmlns:p14="http://schemas.microsoft.com/office/powerpoint/2010/main" val="3425864543"/>
              </p:ext>
            </p:extLst>
          </p:nvPr>
        </p:nvGraphicFramePr>
        <p:xfrm>
          <a:off x="3352800" y="2971800"/>
          <a:ext cx="914400" cy="771525"/>
        </p:xfrm>
        <a:graphic>
          <a:graphicData uri="http://schemas.openxmlformats.org/presentationml/2006/ole">
            <mc:AlternateContent xmlns:mc="http://schemas.openxmlformats.org/markup-compatibility/2006">
              <mc:Choice xmlns:v="urn:schemas-microsoft-com:vml" Requires="v">
                <p:oleObj spid="_x0000_s8334"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3352800" y="2971800"/>
                        <a:ext cx="914400" cy="7715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06175039"/>
              </p:ext>
            </p:extLst>
          </p:nvPr>
        </p:nvGraphicFramePr>
        <p:xfrm>
          <a:off x="4800600" y="2971800"/>
          <a:ext cx="914400" cy="771525"/>
        </p:xfrm>
        <a:graphic>
          <a:graphicData uri="http://schemas.openxmlformats.org/presentationml/2006/ole">
            <mc:AlternateContent xmlns:mc="http://schemas.openxmlformats.org/markup-compatibility/2006">
              <mc:Choice xmlns:v="urn:schemas-microsoft-com:vml" Requires="v">
                <p:oleObj spid="_x0000_s8335" name="Acrobat Document" showAsIcon="1" r:id="rId6" imgW="914400" imgH="771480" progId="Acrobat.Document.11">
                  <p:embed/>
                </p:oleObj>
              </mc:Choice>
              <mc:Fallback>
                <p:oleObj name="Acrobat Document" showAsIcon="1" r:id="rId6" imgW="914400" imgH="771480" progId="Acrobat.Document.11">
                  <p:embed/>
                  <p:pic>
                    <p:nvPicPr>
                      <p:cNvPr id="0" name=""/>
                      <p:cNvPicPr/>
                      <p:nvPr/>
                    </p:nvPicPr>
                    <p:blipFill>
                      <a:blip r:embed="rId7"/>
                      <a:stretch>
                        <a:fillRect/>
                      </a:stretch>
                    </p:blipFill>
                    <p:spPr>
                      <a:xfrm>
                        <a:off x="480060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265947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88352" cy="685800"/>
          </a:xfrm>
        </p:spPr>
        <p:txBody>
          <a:bodyPr/>
          <a:lstStyle/>
          <a:p>
            <a:pPr algn="ctr"/>
            <a:r>
              <a:rPr lang="en-US" sz="4000" dirty="0">
                <a:solidFill>
                  <a:schemeClr val="tx1"/>
                </a:solidFill>
              </a:rPr>
              <a:t>Whole Brain Thinking</a:t>
            </a:r>
          </a:p>
        </p:txBody>
      </p:sp>
      <p:sp>
        <p:nvSpPr>
          <p:cNvPr id="4" name="Text Placeholder 3"/>
          <p:cNvSpPr>
            <a:spLocks noGrp="1"/>
          </p:cNvSpPr>
          <p:nvPr>
            <p:ph type="body" idx="1"/>
          </p:nvPr>
        </p:nvSpPr>
        <p:spPr>
          <a:xfrm>
            <a:off x="914400" y="1752600"/>
            <a:ext cx="7388352" cy="4267200"/>
          </a:xfrm>
        </p:spPr>
        <p:txBody>
          <a:bodyPr>
            <a:noAutofit/>
          </a:bodyPr>
          <a:lstStyle/>
          <a:p>
            <a:r>
              <a:rPr lang="en-US" sz="1800" dirty="0">
                <a:latin typeface="Constantia" panose="02030602050306030303" pitchFamily="18" charset="0"/>
              </a:rPr>
              <a:t>So why do you want to use your “whole brain”? </a:t>
            </a:r>
          </a:p>
          <a:p>
            <a:endParaRPr lang="en-US" sz="1800" dirty="0">
              <a:latin typeface="Constantia" panose="02030602050306030303" pitchFamily="18" charset="0"/>
            </a:endParaRPr>
          </a:p>
          <a:p>
            <a:r>
              <a:rPr lang="en-US" sz="1800" dirty="0">
                <a:latin typeface="Constantia" panose="02030602050306030303" pitchFamily="18" charset="0"/>
              </a:rPr>
              <a:t>The innovative process is in fact a process. Innovation and creativity have been referred to as novel associations that are useful. To create novel associations we must break free from the binary framework that typically locks us into focusing on information we already know or assume to be true. The goal is to improve your ability to move laterally across different categories of thought that may be opposite to the way we typically think. Rather than going deep, we want you to move across various ways of thinking. Using various ways of thinking can lead to better solutions to the same problems!. </a:t>
            </a:r>
          </a:p>
          <a:p>
            <a:endParaRPr lang="en-US" sz="1800" dirty="0">
              <a:latin typeface="Constantia" panose="02030602050306030303" pitchFamily="18" charset="0"/>
            </a:endParaRPr>
          </a:p>
          <a:p>
            <a:r>
              <a:rPr lang="en-US" sz="1800" dirty="0">
                <a:latin typeface="Constantia" panose="02030602050306030303" pitchFamily="18" charset="0"/>
              </a:rPr>
              <a:t>How do you challenge yourself to break patterns and not just do what comes easy? </a:t>
            </a:r>
          </a:p>
        </p:txBody>
      </p:sp>
    </p:spTree>
    <p:extLst>
      <p:ext uri="{BB962C8B-B14F-4D97-AF65-F5344CB8AC3E}">
        <p14:creationId xmlns:p14="http://schemas.microsoft.com/office/powerpoint/2010/main" val="30979701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88352" cy="685800"/>
          </a:xfrm>
        </p:spPr>
        <p:txBody>
          <a:bodyPr/>
          <a:lstStyle/>
          <a:p>
            <a:pPr algn="ctr"/>
            <a:r>
              <a:rPr lang="en-US" sz="4000" dirty="0">
                <a:solidFill>
                  <a:schemeClr val="tx1"/>
                </a:solidFill>
              </a:rPr>
              <a:t>What Enhances Creativity?</a:t>
            </a:r>
          </a:p>
        </p:txBody>
      </p:sp>
      <p:sp>
        <p:nvSpPr>
          <p:cNvPr id="4" name="Text Placeholder 3"/>
          <p:cNvSpPr>
            <a:spLocks noGrp="1"/>
          </p:cNvSpPr>
          <p:nvPr>
            <p:ph type="body" idx="1"/>
          </p:nvPr>
        </p:nvSpPr>
        <p:spPr>
          <a:xfrm>
            <a:off x="914400" y="1600200"/>
            <a:ext cx="7388352" cy="2895600"/>
          </a:xfrm>
        </p:spPr>
        <p:txBody>
          <a:bodyPr>
            <a:normAutofit/>
          </a:bodyPr>
          <a:lstStyle/>
          <a:p>
            <a:pPr marL="285750" indent="-285750">
              <a:buFont typeface="Arial" panose="020B0604020202020204" pitchFamily="34" charset="0"/>
              <a:buChar char="•"/>
            </a:pPr>
            <a:r>
              <a:rPr lang="en-US" dirty="0"/>
              <a:t>Distracting / disengaging areas of our brain responsible for decision making</a:t>
            </a:r>
          </a:p>
          <a:p>
            <a:pPr marL="285750" indent="-285750">
              <a:buFont typeface="Arial" panose="020B0604020202020204" pitchFamily="34" charset="0"/>
              <a:buChar char="•"/>
            </a:pPr>
            <a:r>
              <a:rPr lang="en-US" dirty="0"/>
              <a:t>Engaging parts of our brain responsible for association, context, events, and emotional responses</a:t>
            </a:r>
          </a:p>
          <a:p>
            <a:pPr marL="285750" indent="-285750">
              <a:buFont typeface="Arial" panose="020B0604020202020204" pitchFamily="34" charset="0"/>
              <a:buChar char="•"/>
            </a:pPr>
            <a:r>
              <a:rPr lang="en-US" dirty="0"/>
              <a:t>Entering a relaxed state of mind</a:t>
            </a:r>
          </a:p>
          <a:p>
            <a:pPr marL="285750" indent="-285750">
              <a:buFont typeface="Arial" panose="020B0604020202020204" pitchFamily="34" charset="0"/>
              <a:buChar char="•"/>
            </a:pPr>
            <a:r>
              <a:rPr lang="en-US" dirty="0"/>
              <a:t>Increasing dopamine (our motivation molecule) which increases brain activity and connections </a:t>
            </a:r>
            <a:endParaRPr lang="en-US" dirty="0">
              <a:latin typeface="Constantia" panose="0203060205030603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691449"/>
            <a:ext cx="6400800" cy="1556951"/>
          </a:xfrm>
          <a:prstGeom prst="rect">
            <a:avLst/>
          </a:prstGeom>
        </p:spPr>
      </p:pic>
    </p:spTree>
    <p:extLst>
      <p:ext uri="{BB962C8B-B14F-4D97-AF65-F5344CB8AC3E}">
        <p14:creationId xmlns:p14="http://schemas.microsoft.com/office/powerpoint/2010/main" val="8962189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88352" cy="627474"/>
          </a:xfrm>
        </p:spPr>
        <p:txBody>
          <a:bodyPr/>
          <a:lstStyle/>
          <a:p>
            <a:pPr algn="ctr"/>
            <a:r>
              <a:rPr lang="en-US" sz="4000" dirty="0">
                <a:solidFill>
                  <a:schemeClr val="tx1"/>
                </a:solidFill>
              </a:rPr>
              <a:t>“Little Bets” </a:t>
            </a:r>
            <a:r>
              <a:rPr lang="en-US" sz="3600" dirty="0">
                <a:solidFill>
                  <a:schemeClr val="tx1"/>
                </a:solidFill>
              </a:rPr>
              <a:t>by Peter Sims</a:t>
            </a:r>
            <a:endParaRPr lang="en-US" sz="4000" dirty="0">
              <a:solidFill>
                <a:schemeClr val="tx1"/>
              </a:solidFill>
            </a:endParaRPr>
          </a:p>
        </p:txBody>
      </p:sp>
      <p:sp>
        <p:nvSpPr>
          <p:cNvPr id="3" name="Text Placeholder 2"/>
          <p:cNvSpPr>
            <a:spLocks noGrp="1"/>
          </p:cNvSpPr>
          <p:nvPr>
            <p:ph type="body" idx="1"/>
          </p:nvPr>
        </p:nvSpPr>
        <p:spPr>
          <a:xfrm>
            <a:off x="914400" y="2036632"/>
            <a:ext cx="7388352" cy="3886200"/>
          </a:xfrm>
        </p:spPr>
        <p:txBody>
          <a:bodyPr>
            <a:noAutofit/>
          </a:bodyPr>
          <a:lstStyle/>
          <a:p>
            <a:pPr marL="342900" indent="-342900">
              <a:buFont typeface="+mj-lt"/>
              <a:buAutoNum type="arabicPeriod"/>
            </a:pPr>
            <a:r>
              <a:rPr lang="en-US" sz="2000" dirty="0"/>
              <a:t>Experiment</a:t>
            </a:r>
          </a:p>
          <a:p>
            <a:pPr marL="342900" indent="-342900">
              <a:buFont typeface="+mj-lt"/>
              <a:buAutoNum type="arabicPeriod"/>
            </a:pPr>
            <a:r>
              <a:rPr lang="en-US" sz="2000" dirty="0"/>
              <a:t>Play</a:t>
            </a:r>
          </a:p>
          <a:p>
            <a:pPr marL="342900" indent="-342900">
              <a:buFont typeface="+mj-lt"/>
              <a:buAutoNum type="arabicPeriod"/>
            </a:pPr>
            <a:r>
              <a:rPr lang="en-US" sz="2000" dirty="0"/>
              <a:t>Immerse</a:t>
            </a:r>
          </a:p>
          <a:p>
            <a:pPr marL="342900" indent="-342900">
              <a:buFont typeface="+mj-lt"/>
              <a:buAutoNum type="arabicPeriod"/>
            </a:pPr>
            <a:r>
              <a:rPr lang="en-US" sz="2000" dirty="0"/>
              <a:t>Define</a:t>
            </a:r>
          </a:p>
          <a:p>
            <a:pPr marL="342900" indent="-342900">
              <a:buFont typeface="+mj-lt"/>
              <a:buAutoNum type="arabicPeriod"/>
            </a:pPr>
            <a:r>
              <a:rPr lang="en-US" sz="2000" dirty="0"/>
              <a:t>Reorient</a:t>
            </a:r>
          </a:p>
          <a:p>
            <a:pPr marL="342900" indent="-342900">
              <a:buFont typeface="+mj-lt"/>
              <a:buAutoNum type="arabicPeriod"/>
            </a:pPr>
            <a:r>
              <a:rPr lang="en-US" sz="2000" dirty="0"/>
              <a:t>Iterate</a:t>
            </a:r>
          </a:p>
          <a:p>
            <a:r>
              <a:rPr lang="en-US" sz="2000" b="1" dirty="0"/>
              <a:t>INNOVATIVE LEADERS ARE… </a:t>
            </a:r>
          </a:p>
          <a:p>
            <a:pPr marL="285750" indent="-285750">
              <a:buFont typeface="Arial" panose="020B0604020202020204" pitchFamily="34" charset="0"/>
              <a:buChar char="•"/>
            </a:pPr>
            <a:r>
              <a:rPr lang="en-US" sz="2000" dirty="0"/>
              <a:t>Resilient</a:t>
            </a:r>
          </a:p>
          <a:p>
            <a:pPr marL="285750" indent="-285750">
              <a:buFont typeface="Arial" panose="020B0604020202020204" pitchFamily="34" charset="0"/>
              <a:buChar char="•"/>
            </a:pPr>
            <a:r>
              <a:rPr lang="en-US" sz="2000" dirty="0"/>
              <a:t>Visionary and Self-Aware</a:t>
            </a:r>
          </a:p>
          <a:p>
            <a:pPr marL="285750" indent="-285750">
              <a:buFont typeface="Arial" panose="020B0604020202020204" pitchFamily="34" charset="0"/>
              <a:buChar char="•"/>
            </a:pPr>
            <a:r>
              <a:rPr lang="en-US" sz="2000" dirty="0"/>
              <a:t>Politically Savvy</a:t>
            </a:r>
          </a:p>
          <a:p>
            <a:pPr marL="285750" indent="-285750">
              <a:buFont typeface="Arial" panose="020B0604020202020204" pitchFamily="34" charset="0"/>
              <a:buChar char="•"/>
            </a:pPr>
            <a:r>
              <a:rPr lang="en-US" sz="2000" dirty="0"/>
              <a:t>Supportive</a:t>
            </a:r>
          </a:p>
        </p:txBody>
      </p:sp>
      <p:graphicFrame>
        <p:nvGraphicFramePr>
          <p:cNvPr id="5" name="Object 4"/>
          <p:cNvGraphicFramePr>
            <a:graphicFrameLocks noChangeAspect="1"/>
          </p:cNvGraphicFramePr>
          <p:nvPr>
            <p:extLst>
              <p:ext uri="{D42A27DB-BD31-4B8C-83A1-F6EECF244321}">
                <p14:modId xmlns:p14="http://schemas.microsoft.com/office/powerpoint/2010/main" val="1728120433"/>
              </p:ext>
            </p:extLst>
          </p:nvPr>
        </p:nvGraphicFramePr>
        <p:xfrm>
          <a:off x="7086600" y="1019634"/>
          <a:ext cx="914400" cy="771525"/>
        </p:xfrm>
        <a:graphic>
          <a:graphicData uri="http://schemas.openxmlformats.org/presentationml/2006/ole">
            <mc:AlternateContent xmlns:mc="http://schemas.openxmlformats.org/markup-compatibility/2006">
              <mc:Choice xmlns:v="urn:schemas-microsoft-com:vml" Requires="v">
                <p:oleObj spid="_x0000_s9289"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7086600" y="1019634"/>
                        <a:ext cx="914400" cy="771525"/>
                      </a:xfrm>
                      <a:prstGeom prst="rect">
                        <a:avLst/>
                      </a:prstGeom>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9250" y="2038350"/>
            <a:ext cx="2647950" cy="3981450"/>
          </a:xfrm>
          <a:prstGeom prst="rect">
            <a:avLst/>
          </a:prstGeom>
        </p:spPr>
      </p:pic>
    </p:spTree>
    <p:extLst>
      <p:ext uri="{BB962C8B-B14F-4D97-AF65-F5344CB8AC3E}">
        <p14:creationId xmlns:p14="http://schemas.microsoft.com/office/powerpoint/2010/main" val="23428857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88352" cy="627474"/>
          </a:xfrm>
        </p:spPr>
        <p:txBody>
          <a:bodyPr/>
          <a:lstStyle/>
          <a:p>
            <a:pPr algn="ctr"/>
            <a:r>
              <a:rPr lang="en-US" sz="4000" dirty="0">
                <a:solidFill>
                  <a:schemeClr val="tx1"/>
                </a:solidFill>
              </a:rPr>
              <a:t>Create the Conditions</a:t>
            </a:r>
          </a:p>
        </p:txBody>
      </p:sp>
      <p:sp>
        <p:nvSpPr>
          <p:cNvPr id="3" name="Text Placeholder 2"/>
          <p:cNvSpPr>
            <a:spLocks noGrp="1"/>
          </p:cNvSpPr>
          <p:nvPr>
            <p:ph type="body" idx="1"/>
          </p:nvPr>
        </p:nvSpPr>
        <p:spPr>
          <a:xfrm>
            <a:off x="914400" y="1905000"/>
            <a:ext cx="7388352" cy="4191000"/>
          </a:xfrm>
        </p:spPr>
        <p:txBody>
          <a:bodyPr>
            <a:noAutofit/>
          </a:bodyPr>
          <a:lstStyle/>
          <a:p>
            <a:r>
              <a:rPr lang="en-US" sz="2000" dirty="0">
                <a:latin typeface="Constantia" panose="02030602050306030303" pitchFamily="18" charset="0"/>
              </a:rPr>
              <a:t>Create an environment in which each of these conditions thrives:</a:t>
            </a:r>
          </a:p>
          <a:p>
            <a:endParaRPr lang="en-US" sz="2000" dirty="0">
              <a:latin typeface="Constantia" panose="02030602050306030303" pitchFamily="18" charset="0"/>
            </a:endParaRPr>
          </a:p>
          <a:p>
            <a:pPr marL="342900" indent="-342900">
              <a:buFont typeface="+mj-lt"/>
              <a:buAutoNum type="arabicPeriod"/>
            </a:pPr>
            <a:r>
              <a:rPr lang="en-US" sz="2000" dirty="0">
                <a:latin typeface="Constantia" panose="02030602050306030303" pitchFamily="18" charset="0"/>
              </a:rPr>
              <a:t>Create recognition programs for employees’ innovative accomplishments</a:t>
            </a:r>
          </a:p>
          <a:p>
            <a:pPr marL="342900" indent="-342900">
              <a:buFont typeface="+mj-lt"/>
              <a:buAutoNum type="arabicPeriod"/>
            </a:pPr>
            <a:r>
              <a:rPr lang="en-US" sz="2000" dirty="0">
                <a:latin typeface="Constantia" panose="02030602050306030303" pitchFamily="18" charset="0"/>
              </a:rPr>
              <a:t>Establish an internal group that helps employees test ideas and navigate bureaucracy</a:t>
            </a:r>
          </a:p>
          <a:p>
            <a:pPr marL="342900" indent="-342900">
              <a:buFont typeface="+mj-lt"/>
              <a:buAutoNum type="arabicPeriod"/>
            </a:pPr>
            <a:r>
              <a:rPr lang="en-US" sz="2000" dirty="0">
                <a:latin typeface="Constantia" panose="02030602050306030303" pitchFamily="18" charset="0"/>
              </a:rPr>
              <a:t>Start a program that brings in outside thinkers to help solve agency challenges</a:t>
            </a:r>
          </a:p>
          <a:p>
            <a:pPr marL="342900" indent="-342900">
              <a:buFont typeface="+mj-lt"/>
              <a:buAutoNum type="arabicPeriod"/>
            </a:pPr>
            <a:r>
              <a:rPr lang="en-US" sz="2000" dirty="0">
                <a:latin typeface="Constantia" panose="02030602050306030303" pitchFamily="18" charset="0"/>
              </a:rPr>
              <a:t>Promote learning and coordination between business units or program offices</a:t>
            </a:r>
          </a:p>
          <a:p>
            <a:pPr marL="342900" indent="-342900">
              <a:buFont typeface="+mj-lt"/>
              <a:buAutoNum type="arabicPeriod"/>
            </a:pPr>
            <a:r>
              <a:rPr lang="en-US" sz="2000" dirty="0">
                <a:latin typeface="Constantia" panose="02030602050306030303" pitchFamily="18" charset="0"/>
              </a:rPr>
              <a:t>Provide a forum for employees to collaborate and share creative ideas </a:t>
            </a:r>
          </a:p>
        </p:txBody>
      </p:sp>
    </p:spTree>
    <p:extLst>
      <p:ext uri="{BB962C8B-B14F-4D97-AF65-F5344CB8AC3E}">
        <p14:creationId xmlns:p14="http://schemas.microsoft.com/office/powerpoint/2010/main" val="285777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91400" cy="627474"/>
          </a:xfrm>
        </p:spPr>
        <p:txBody>
          <a:bodyPr/>
          <a:lstStyle/>
          <a:p>
            <a:pPr algn="ctr"/>
            <a:r>
              <a:rPr lang="en-US" sz="4000" dirty="0">
                <a:solidFill>
                  <a:schemeClr val="tx1"/>
                </a:solidFill>
              </a:rPr>
              <a:t>Legacy Statement</a:t>
            </a:r>
          </a:p>
        </p:txBody>
      </p:sp>
      <p:sp>
        <p:nvSpPr>
          <p:cNvPr id="12" name="Text Placeholder 2"/>
          <p:cNvSpPr>
            <a:spLocks noGrp="1"/>
          </p:cNvSpPr>
          <p:nvPr>
            <p:ph type="body" idx="1"/>
          </p:nvPr>
        </p:nvSpPr>
        <p:spPr>
          <a:xfrm>
            <a:off x="914400" y="2057400"/>
            <a:ext cx="7391400" cy="3848536"/>
          </a:xfrm>
        </p:spPr>
        <p:txBody>
          <a:bodyPr>
            <a:normAutofit/>
          </a:bodyPr>
          <a:lstStyle/>
          <a:p>
            <a:r>
              <a:rPr lang="en-US" dirty="0"/>
              <a:t>Imagine that you are 75 years old and are about to retire and leave the area. Your family, co-workers, friends and neighbors have assembled to celebrate the culmination of your career, life and contributions.</a:t>
            </a:r>
          </a:p>
          <a:p>
            <a:endParaRPr lang="en-US" dirty="0"/>
          </a:p>
          <a:p>
            <a:r>
              <a:rPr lang="en-US" dirty="0"/>
              <a:t>Create a list of the things you </a:t>
            </a:r>
          </a:p>
          <a:p>
            <a:r>
              <a:rPr lang="en-US" dirty="0"/>
              <a:t>would like to have said about </a:t>
            </a:r>
          </a:p>
          <a:p>
            <a:r>
              <a:rPr lang="en-US" dirty="0"/>
              <a:t>you – your life, your work, your </a:t>
            </a:r>
          </a:p>
          <a:p>
            <a:r>
              <a:rPr lang="en-US" dirty="0"/>
              <a:t>accomplishments, your contributions, </a:t>
            </a:r>
          </a:p>
          <a:p>
            <a:r>
              <a:rPr lang="en-US" dirty="0"/>
              <a:t>etc. for which you will be remembered.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3705225"/>
            <a:ext cx="2095500" cy="2085975"/>
          </a:xfrm>
          <a:prstGeom prst="rect">
            <a:avLst/>
          </a:prstGeom>
        </p:spPr>
      </p:pic>
    </p:spTree>
    <p:extLst>
      <p:ext uri="{BB962C8B-B14F-4D97-AF65-F5344CB8AC3E}">
        <p14:creationId xmlns:p14="http://schemas.microsoft.com/office/powerpoint/2010/main" val="40817564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01326"/>
            <a:ext cx="7312152" cy="627474"/>
          </a:xfrm>
        </p:spPr>
        <p:txBody>
          <a:bodyPr/>
          <a:lstStyle/>
          <a:p>
            <a:pPr algn="ctr"/>
            <a:r>
              <a:rPr lang="en-US" sz="4000" dirty="0">
                <a:solidFill>
                  <a:schemeClr val="tx1"/>
                </a:solidFill>
              </a:rPr>
              <a:t>Create the Conditions </a:t>
            </a:r>
            <a:r>
              <a:rPr lang="en-US" sz="2800" dirty="0">
                <a:solidFill>
                  <a:schemeClr val="tx1"/>
                </a:solidFill>
              </a:rPr>
              <a:t>– </a:t>
            </a:r>
            <a:r>
              <a:rPr lang="en-US" sz="2000" dirty="0">
                <a:solidFill>
                  <a:schemeClr val="tx1"/>
                </a:solidFill>
              </a:rPr>
              <a:t>Additional Ideas</a:t>
            </a:r>
          </a:p>
        </p:txBody>
      </p:sp>
      <p:sp>
        <p:nvSpPr>
          <p:cNvPr id="4" name="Text Placeholder 3"/>
          <p:cNvSpPr>
            <a:spLocks noGrp="1"/>
          </p:cNvSpPr>
          <p:nvPr>
            <p:ph type="body" idx="1"/>
          </p:nvPr>
        </p:nvSpPr>
        <p:spPr>
          <a:xfrm>
            <a:off x="990600" y="2209800"/>
            <a:ext cx="7312152" cy="3505200"/>
          </a:xfrm>
        </p:spPr>
        <p:txBody>
          <a:bodyPr>
            <a:noAutofit/>
          </a:bodyPr>
          <a:lstStyle/>
          <a:p>
            <a:pPr marL="342900" indent="-342900">
              <a:buFont typeface="+mj-lt"/>
              <a:buAutoNum type="arabicPeriod"/>
            </a:pPr>
            <a:r>
              <a:rPr lang="en-US" sz="2000" dirty="0">
                <a:latin typeface="Constantia" panose="02030602050306030303" pitchFamily="18" charset="0"/>
              </a:rPr>
              <a:t>See acquisition as a strategic partner/consultant</a:t>
            </a:r>
          </a:p>
          <a:p>
            <a:pPr marL="342900" indent="-342900">
              <a:buFont typeface="+mj-lt"/>
              <a:buAutoNum type="arabicPeriod" startAt="2"/>
            </a:pPr>
            <a:r>
              <a:rPr lang="en-US" sz="2000" dirty="0">
                <a:latin typeface="Constantia" panose="02030602050306030303" pitchFamily="18" charset="0"/>
              </a:rPr>
              <a:t>Interest-based negotiation – instill the mindset of getting to yes</a:t>
            </a:r>
          </a:p>
          <a:p>
            <a:pPr marL="342900" indent="-342900">
              <a:buFont typeface="+mj-lt"/>
              <a:buAutoNum type="arabicPeriod" startAt="2"/>
            </a:pPr>
            <a:r>
              <a:rPr lang="en-US" sz="2000" dirty="0">
                <a:latin typeface="Constantia" panose="02030602050306030303" pitchFamily="18" charset="0"/>
              </a:rPr>
              <a:t>Create a culture where innovation is encouraged and failure is acknowledged as an acceptable aspect to trying things </a:t>
            </a:r>
          </a:p>
          <a:p>
            <a:pPr marL="342900" indent="-342900">
              <a:buFont typeface="+mj-lt"/>
              <a:buAutoNum type="arabicPeriod" startAt="4"/>
            </a:pPr>
            <a:r>
              <a:rPr lang="en-US" sz="2000" dirty="0">
                <a:latin typeface="Constantia" panose="02030602050306030303" pitchFamily="18" charset="0"/>
              </a:rPr>
              <a:t>Create a list of tools and resources to draw from that assist in tackling issues innovatively </a:t>
            </a:r>
          </a:p>
          <a:p>
            <a:pPr marL="342900" indent="-342900">
              <a:buFont typeface="+mj-lt"/>
              <a:buAutoNum type="arabicPeriod" startAt="5"/>
            </a:pPr>
            <a:r>
              <a:rPr lang="en-US" sz="2000" dirty="0">
                <a:latin typeface="Constantia" panose="02030602050306030303" pitchFamily="18" charset="0"/>
              </a:rPr>
              <a:t>Systems Thinking – increase awareness of all functional areas (other areas within Finance in addition to IT, HR, etc.) and impact of each on the other</a:t>
            </a:r>
          </a:p>
        </p:txBody>
      </p:sp>
    </p:spTree>
    <p:extLst>
      <p:ext uri="{BB962C8B-B14F-4D97-AF65-F5344CB8AC3E}">
        <p14:creationId xmlns:p14="http://schemas.microsoft.com/office/powerpoint/2010/main" val="5255859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91400" cy="627474"/>
          </a:xfrm>
        </p:spPr>
        <p:txBody>
          <a:bodyPr/>
          <a:lstStyle/>
          <a:p>
            <a:pPr algn="ctr"/>
            <a:r>
              <a:rPr lang="en-US" sz="4000" dirty="0">
                <a:solidFill>
                  <a:schemeClr val="tx1"/>
                </a:solidFill>
              </a:rPr>
              <a:t>Innovative Wisdom </a:t>
            </a:r>
            <a:r>
              <a:rPr lang="en-US" sz="1800" i="1" dirty="0">
                <a:solidFill>
                  <a:schemeClr val="tx1"/>
                </a:solidFill>
              </a:rPr>
              <a:t>– Source Benjamin Franklin</a:t>
            </a:r>
          </a:p>
        </p:txBody>
      </p:sp>
      <p:pic>
        <p:nvPicPr>
          <p:cNvPr id="3" name="Picture 2"/>
          <p:cNvPicPr>
            <a:picLocks noChangeAspect="1"/>
          </p:cNvPicPr>
          <p:nvPr/>
        </p:nvPicPr>
        <p:blipFill>
          <a:blip r:embed="rId3"/>
          <a:stretch>
            <a:fillRect/>
          </a:stretch>
        </p:blipFill>
        <p:spPr>
          <a:xfrm>
            <a:off x="762000" y="1847348"/>
            <a:ext cx="7633727" cy="4553452"/>
          </a:xfrm>
          <a:prstGeom prst="rect">
            <a:avLst/>
          </a:prstGeom>
        </p:spPr>
      </p:pic>
    </p:spTree>
    <p:extLst>
      <p:ext uri="{BB962C8B-B14F-4D97-AF65-F5344CB8AC3E}">
        <p14:creationId xmlns:p14="http://schemas.microsoft.com/office/powerpoint/2010/main" val="18733741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72726"/>
            <a:ext cx="7239000" cy="627474"/>
          </a:xfrm>
        </p:spPr>
        <p:txBody>
          <a:bodyPr/>
          <a:lstStyle/>
          <a:p>
            <a:pPr algn="ctr"/>
            <a:r>
              <a:rPr lang="en-US" sz="4000" dirty="0">
                <a:solidFill>
                  <a:schemeClr val="tx1"/>
                </a:solidFill>
              </a:rPr>
              <a:t>Innovative Leaders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1752600"/>
            <a:ext cx="4533900" cy="4762500"/>
          </a:xfrm>
          <a:prstGeom prst="rect">
            <a:avLst/>
          </a:prstGeom>
        </p:spPr>
      </p:pic>
    </p:spTree>
    <p:extLst>
      <p:ext uri="{BB962C8B-B14F-4D97-AF65-F5344CB8AC3E}">
        <p14:creationId xmlns:p14="http://schemas.microsoft.com/office/powerpoint/2010/main" val="1056910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58526"/>
            <a:ext cx="7315200" cy="627474"/>
          </a:xfrm>
        </p:spPr>
        <p:txBody>
          <a:bodyPr/>
          <a:lstStyle/>
          <a:p>
            <a:pPr algn="ctr"/>
            <a:r>
              <a:rPr lang="en-US" sz="4000" dirty="0">
                <a:solidFill>
                  <a:schemeClr val="tx1"/>
                </a:solidFill>
              </a:rPr>
              <a:t>Innovative Leaders Self-Assessment</a:t>
            </a:r>
          </a:p>
        </p:txBody>
      </p:sp>
      <p:graphicFrame>
        <p:nvGraphicFramePr>
          <p:cNvPr id="5" name="Object 4"/>
          <p:cNvGraphicFramePr>
            <a:graphicFrameLocks noChangeAspect="1"/>
          </p:cNvGraphicFramePr>
          <p:nvPr>
            <p:extLst>
              <p:ext uri="{D42A27DB-BD31-4B8C-83A1-F6EECF244321}">
                <p14:modId xmlns:p14="http://schemas.microsoft.com/office/powerpoint/2010/main" val="2575736276"/>
              </p:ext>
            </p:extLst>
          </p:nvPr>
        </p:nvGraphicFramePr>
        <p:xfrm>
          <a:off x="4038600" y="3038475"/>
          <a:ext cx="914400" cy="771525"/>
        </p:xfrm>
        <a:graphic>
          <a:graphicData uri="http://schemas.openxmlformats.org/presentationml/2006/ole">
            <mc:AlternateContent xmlns:mc="http://schemas.openxmlformats.org/markup-compatibility/2006">
              <mc:Choice xmlns:v="urn:schemas-microsoft-com:vml" Requires="v">
                <p:oleObj spid="_x0000_s10312"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4038600" y="3038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387074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627474"/>
          </a:xfrm>
        </p:spPr>
        <p:txBody>
          <a:bodyPr/>
          <a:lstStyle/>
          <a:p>
            <a:pPr algn="ctr"/>
            <a:r>
              <a:rPr lang="en-US" sz="4000" dirty="0">
                <a:solidFill>
                  <a:schemeClr val="tx1"/>
                </a:solidFill>
              </a:rPr>
              <a:t>More on Innovation</a:t>
            </a:r>
          </a:p>
        </p:txBody>
      </p:sp>
      <p:sp>
        <p:nvSpPr>
          <p:cNvPr id="4" name="Text Placeholder 3"/>
          <p:cNvSpPr>
            <a:spLocks noGrp="1"/>
          </p:cNvSpPr>
          <p:nvPr>
            <p:ph type="body" idx="1"/>
          </p:nvPr>
        </p:nvSpPr>
        <p:spPr>
          <a:xfrm>
            <a:off x="914400" y="1752600"/>
            <a:ext cx="7543800" cy="4343400"/>
          </a:xfrm>
        </p:spPr>
        <p:txBody>
          <a:bodyPr>
            <a:noAutofit/>
          </a:bodyPr>
          <a:lstStyle/>
          <a:p>
            <a:r>
              <a:rPr lang="en-US" sz="1800" dirty="0">
                <a:latin typeface="Constantia" panose="02030602050306030303" pitchFamily="18" charset="0"/>
              </a:rPr>
              <a:t>4 Key Principles of Powerful Collaborative Innovation </a:t>
            </a:r>
          </a:p>
          <a:p>
            <a:pPr marL="342900" indent="-342900">
              <a:buFont typeface="+mj-lt"/>
              <a:buAutoNum type="arabicPeriod"/>
            </a:pPr>
            <a:r>
              <a:rPr lang="en-US" sz="1800" dirty="0">
                <a:latin typeface="Constantia" panose="02030602050306030303" pitchFamily="18" charset="0"/>
              </a:rPr>
              <a:t>“Yes, and…”</a:t>
            </a:r>
          </a:p>
          <a:p>
            <a:pPr marL="342900" indent="-342900">
              <a:buFont typeface="+mj-lt"/>
              <a:buAutoNum type="arabicPeriod"/>
            </a:pPr>
            <a:r>
              <a:rPr lang="en-US" sz="1800" dirty="0">
                <a:latin typeface="Constantia" panose="02030602050306030303" pitchFamily="18" charset="0"/>
              </a:rPr>
              <a:t>“If, then…”</a:t>
            </a:r>
          </a:p>
          <a:p>
            <a:pPr marL="342900" indent="-342900">
              <a:buFont typeface="+mj-lt"/>
              <a:buAutoNum type="arabicPeriod"/>
            </a:pPr>
            <a:r>
              <a:rPr lang="en-US" sz="1800" dirty="0">
                <a:latin typeface="Constantia" panose="02030602050306030303" pitchFamily="18" charset="0"/>
              </a:rPr>
              <a:t>My Partner is a Genius!</a:t>
            </a:r>
          </a:p>
          <a:p>
            <a:pPr marL="342900" indent="-342900">
              <a:buFont typeface="+mj-lt"/>
              <a:buAutoNum type="arabicPeriod"/>
            </a:pPr>
            <a:r>
              <a:rPr lang="en-US" sz="1800" dirty="0">
                <a:latin typeface="Constantia" panose="02030602050306030303" pitchFamily="18" charset="0"/>
              </a:rPr>
              <a:t>There are No Mistakes </a:t>
            </a:r>
          </a:p>
          <a:p>
            <a:endParaRPr lang="en-US" sz="1800" dirty="0">
              <a:latin typeface="Constantia" panose="02030602050306030303" pitchFamily="18" charset="0"/>
            </a:endParaRPr>
          </a:p>
          <a:p>
            <a:r>
              <a:rPr lang="en-US" sz="1800" dirty="0">
                <a:latin typeface="Constantia" panose="02030602050306030303" pitchFamily="18" charset="0"/>
              </a:rPr>
              <a:t>Brainstorming</a:t>
            </a:r>
          </a:p>
          <a:p>
            <a:r>
              <a:rPr lang="en-US" sz="1800" dirty="0">
                <a:latin typeface="Constantia" panose="02030602050306030303" pitchFamily="18" charset="0"/>
              </a:rPr>
              <a:t>A technique for using a group of people to stimulate the production of ideas</a:t>
            </a:r>
          </a:p>
          <a:p>
            <a:endParaRPr lang="en-US" sz="1800" dirty="0">
              <a:latin typeface="Constantia" panose="02030602050306030303" pitchFamily="18" charset="0"/>
            </a:endParaRPr>
          </a:p>
          <a:p>
            <a:r>
              <a:rPr lang="en-US" sz="1800" dirty="0">
                <a:latin typeface="Constantia" panose="02030602050306030303" pitchFamily="18" charset="0"/>
              </a:rPr>
              <a:t>Innovative Caution! </a:t>
            </a:r>
          </a:p>
          <a:p>
            <a:pPr marL="285750" indent="-285750">
              <a:buFont typeface="Arial" panose="020B0604020202020204" pitchFamily="34" charset="0"/>
              <a:buChar char="•"/>
            </a:pPr>
            <a:r>
              <a:rPr lang="en-US" sz="1800" dirty="0">
                <a:latin typeface="Constantia" panose="02030602050306030303" pitchFamily="18" charset="0"/>
              </a:rPr>
              <a:t>Serial processing </a:t>
            </a:r>
          </a:p>
          <a:p>
            <a:pPr marL="285750" indent="-285750">
              <a:buFont typeface="Arial" panose="020B0604020202020204" pitchFamily="34" charset="0"/>
              <a:buChar char="•"/>
            </a:pPr>
            <a:r>
              <a:rPr lang="en-US" sz="1800" dirty="0">
                <a:latin typeface="Constantia" panose="02030602050306030303" pitchFamily="18" charset="0"/>
              </a:rPr>
              <a:t>Social loafing </a:t>
            </a:r>
          </a:p>
          <a:p>
            <a:pPr marL="285750" indent="-285750">
              <a:buFont typeface="Arial" panose="020B0604020202020204" pitchFamily="34" charset="0"/>
              <a:buChar char="•"/>
            </a:pPr>
            <a:r>
              <a:rPr lang="en-US" sz="1800" dirty="0">
                <a:latin typeface="Constantia" panose="02030602050306030303" pitchFamily="18" charset="0"/>
              </a:rPr>
              <a:t>Groupthink</a:t>
            </a:r>
          </a:p>
        </p:txBody>
      </p:sp>
    </p:spTree>
    <p:extLst>
      <p:ext uri="{BB962C8B-B14F-4D97-AF65-F5344CB8AC3E}">
        <p14:creationId xmlns:p14="http://schemas.microsoft.com/office/powerpoint/2010/main" val="30892343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239000" cy="1190685"/>
          </a:xfrm>
        </p:spPr>
        <p:txBody>
          <a:bodyPr/>
          <a:lstStyle/>
          <a:p>
            <a:pPr algn="ctr"/>
            <a:r>
              <a:rPr lang="en-US" sz="4000" dirty="0">
                <a:solidFill>
                  <a:schemeClr val="tx1"/>
                </a:solidFill>
              </a:rPr>
              <a:t>15 Ways to Jump Start Your Creativity</a:t>
            </a:r>
          </a:p>
        </p:txBody>
      </p:sp>
      <p:sp>
        <p:nvSpPr>
          <p:cNvPr id="3" name="Rectangle 2"/>
          <p:cNvSpPr/>
          <p:nvPr/>
        </p:nvSpPr>
        <p:spPr>
          <a:xfrm>
            <a:off x="990600" y="1952685"/>
            <a:ext cx="7239000" cy="4247317"/>
          </a:xfrm>
          <a:prstGeom prst="rect">
            <a:avLst/>
          </a:prstGeom>
        </p:spPr>
        <p:txBody>
          <a:bodyPr wrap="square">
            <a:spAutoFit/>
          </a:bodyPr>
          <a:lstStyle/>
          <a:p>
            <a:pPr marL="342900" indent="-342900">
              <a:buFont typeface="+mj-lt"/>
              <a:buAutoNum type="arabicPeriod"/>
            </a:pPr>
            <a:r>
              <a:rPr lang="en-US" dirty="0"/>
              <a:t>One-a-Day</a:t>
            </a:r>
          </a:p>
          <a:p>
            <a:pPr marL="342900" indent="-342900">
              <a:buFont typeface="+mj-lt"/>
              <a:buAutoNum type="arabicPeriod"/>
            </a:pPr>
            <a:r>
              <a:rPr lang="en-US" dirty="0"/>
              <a:t>Brainstorming Board</a:t>
            </a:r>
          </a:p>
          <a:p>
            <a:pPr marL="342900" indent="-342900">
              <a:buFont typeface="+mj-lt"/>
              <a:buAutoNum type="arabicPeriod"/>
            </a:pPr>
            <a:r>
              <a:rPr lang="en-US" dirty="0"/>
              <a:t>Idea Lottery</a:t>
            </a:r>
          </a:p>
          <a:p>
            <a:pPr marL="342900" indent="-342900">
              <a:buFont typeface="+mj-lt"/>
              <a:buAutoNum type="arabicPeriod"/>
            </a:pPr>
            <a:r>
              <a:rPr lang="en-US" dirty="0"/>
              <a:t>Creative Corner</a:t>
            </a:r>
          </a:p>
          <a:p>
            <a:pPr marL="342900" indent="-342900">
              <a:buFont typeface="+mj-lt"/>
              <a:buAutoNum type="arabicPeriod"/>
            </a:pPr>
            <a:r>
              <a:rPr lang="en-US" dirty="0"/>
              <a:t>Take A Thought Walk</a:t>
            </a:r>
          </a:p>
          <a:p>
            <a:pPr marL="342900" indent="-342900">
              <a:buFont typeface="+mj-lt"/>
              <a:buAutoNum type="arabicPeriod"/>
            </a:pPr>
            <a:r>
              <a:rPr lang="en-US" dirty="0"/>
              <a:t>Let’s Do Lunch</a:t>
            </a:r>
          </a:p>
          <a:p>
            <a:pPr marL="342900" indent="-342900">
              <a:buFont typeface="+mj-lt"/>
              <a:buAutoNum type="arabicPeriod"/>
            </a:pPr>
            <a:r>
              <a:rPr lang="en-US" dirty="0"/>
              <a:t>Bright Ideas Notebook</a:t>
            </a:r>
          </a:p>
          <a:p>
            <a:pPr marL="342900" indent="-342900">
              <a:buFont typeface="+mj-lt"/>
              <a:buAutoNum type="arabicPeriod"/>
            </a:pPr>
            <a:r>
              <a:rPr lang="en-US" dirty="0"/>
              <a:t>Creativity By Committee</a:t>
            </a:r>
          </a:p>
          <a:p>
            <a:pPr marL="342900" indent="-342900">
              <a:buFont typeface="+mj-lt"/>
              <a:buAutoNum type="arabicPeriod"/>
            </a:pPr>
            <a:r>
              <a:rPr lang="en-US" dirty="0"/>
              <a:t>Hall Of Fame</a:t>
            </a:r>
          </a:p>
          <a:p>
            <a:pPr marL="342900" indent="-342900">
              <a:buFont typeface="+mj-lt"/>
              <a:buAutoNum type="arabicPeriod"/>
            </a:pPr>
            <a:r>
              <a:rPr lang="en-US" dirty="0"/>
              <a:t>Left And Right Brains</a:t>
            </a:r>
          </a:p>
          <a:p>
            <a:pPr marL="342900" indent="-342900">
              <a:buFont typeface="+mj-lt"/>
              <a:buAutoNum type="arabicPeriod"/>
            </a:pPr>
            <a:r>
              <a:rPr lang="en-US" dirty="0"/>
              <a:t>Idea Quotas</a:t>
            </a:r>
          </a:p>
          <a:p>
            <a:pPr marL="342900" indent="-342900">
              <a:buFont typeface="+mj-lt"/>
              <a:buAutoNum type="arabicPeriod"/>
            </a:pPr>
            <a:r>
              <a:rPr lang="en-US" dirty="0"/>
              <a:t>Ticket Of Admission</a:t>
            </a:r>
          </a:p>
          <a:p>
            <a:pPr marL="342900" indent="-342900">
              <a:buFont typeface="+mj-lt"/>
              <a:buAutoNum type="arabicPeriod"/>
            </a:pPr>
            <a:r>
              <a:rPr lang="en-US" dirty="0"/>
              <a:t>Change “Yes, but…” to “Yes, and...” </a:t>
            </a:r>
          </a:p>
          <a:p>
            <a:pPr marL="342900" indent="-342900">
              <a:buFont typeface="+mj-lt"/>
              <a:buAutoNum type="arabicPeriod"/>
            </a:pPr>
            <a:r>
              <a:rPr lang="en-US" dirty="0"/>
              <a:t>Three Ways</a:t>
            </a:r>
          </a:p>
          <a:p>
            <a:pPr marL="342900" indent="-342900">
              <a:buFont typeface="+mj-lt"/>
              <a:buAutoNum type="arabicPeriod"/>
            </a:pPr>
            <a:r>
              <a:rPr lang="en-US" dirty="0"/>
              <a:t>Fresh Eyes</a:t>
            </a:r>
          </a:p>
        </p:txBody>
      </p:sp>
    </p:spTree>
    <p:extLst>
      <p:ext uri="{BB962C8B-B14F-4D97-AF65-F5344CB8AC3E}">
        <p14:creationId xmlns:p14="http://schemas.microsoft.com/office/powerpoint/2010/main" val="23507189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88352" cy="627474"/>
          </a:xfrm>
        </p:spPr>
        <p:txBody>
          <a:bodyPr/>
          <a:lstStyle/>
          <a:p>
            <a:pPr algn="ctr"/>
            <a:r>
              <a:rPr lang="en-US" sz="4000" dirty="0">
                <a:solidFill>
                  <a:schemeClr val="tx1"/>
                </a:solidFill>
              </a:rPr>
              <a:t>Acquisition Innovation Application</a:t>
            </a:r>
          </a:p>
        </p:txBody>
      </p:sp>
      <p:sp>
        <p:nvSpPr>
          <p:cNvPr id="3" name="Text Placeholder 2"/>
          <p:cNvSpPr>
            <a:spLocks noGrp="1"/>
          </p:cNvSpPr>
          <p:nvPr>
            <p:ph type="body" idx="1"/>
          </p:nvPr>
        </p:nvSpPr>
        <p:spPr>
          <a:xfrm>
            <a:off x="914400" y="2704664"/>
            <a:ext cx="3657600" cy="1509712"/>
          </a:xfrm>
        </p:spPr>
        <p:txBody>
          <a:bodyPr>
            <a:normAutofit lnSpcReduction="10000"/>
          </a:bodyPr>
          <a:lstStyle/>
          <a:p>
            <a:r>
              <a:rPr lang="en-US" dirty="0"/>
              <a:t>HOW MIGHT WE be more </a:t>
            </a:r>
          </a:p>
          <a:p>
            <a:r>
              <a:rPr lang="en-US" dirty="0"/>
              <a:t>innovative in our day-to-day jobs?</a:t>
            </a:r>
          </a:p>
          <a:p>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1157435305"/>
              </p:ext>
            </p:extLst>
          </p:nvPr>
        </p:nvGraphicFramePr>
        <p:xfrm>
          <a:off x="4987925" y="1736725"/>
          <a:ext cx="3684588" cy="4932363"/>
        </p:xfrm>
        <a:graphic>
          <a:graphicData uri="http://schemas.openxmlformats.org/presentationml/2006/ole">
            <mc:AlternateContent xmlns:mc="http://schemas.openxmlformats.org/markup-compatibility/2006">
              <mc:Choice xmlns:v="urn:schemas-microsoft-com:vml" Requires="v">
                <p:oleObj spid="_x0000_s3161" name="Document" r:id="rId5" imgW="5940984" imgH="7967589" progId="Word.Document.12">
                  <p:embed/>
                </p:oleObj>
              </mc:Choice>
              <mc:Fallback>
                <p:oleObj name="Document" r:id="rId5" imgW="5940984" imgH="7967589" progId="Word.Document.12">
                  <p:embed/>
                  <p:pic>
                    <p:nvPicPr>
                      <p:cNvPr id="0" name=""/>
                      <p:cNvPicPr/>
                      <p:nvPr/>
                    </p:nvPicPr>
                    <p:blipFill>
                      <a:blip r:embed="rId6"/>
                      <a:stretch>
                        <a:fillRect/>
                      </a:stretch>
                    </p:blipFill>
                    <p:spPr>
                      <a:xfrm>
                        <a:off x="4987925" y="1736725"/>
                        <a:ext cx="3684588" cy="4932363"/>
                      </a:xfrm>
                      <a:prstGeom prst="rect">
                        <a:avLst/>
                      </a:prstGeom>
                      <a:solidFill>
                        <a:schemeClr val="tx1"/>
                      </a:solidFill>
                      <a:ln>
                        <a:solidFill>
                          <a:schemeClr val="bg1"/>
                        </a:solidFill>
                      </a:ln>
                    </p:spPr>
                  </p:pic>
                </p:oleObj>
              </mc:Fallback>
            </mc:AlternateContent>
          </a:graphicData>
        </a:graphic>
      </p:graphicFrame>
    </p:spTree>
    <p:extLst>
      <p:ext uri="{BB962C8B-B14F-4D97-AF65-F5344CB8AC3E}">
        <p14:creationId xmlns:p14="http://schemas.microsoft.com/office/powerpoint/2010/main" val="8399004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16736"/>
            <a:ext cx="7391400" cy="1362456"/>
          </a:xfrm>
        </p:spPr>
        <p:txBody>
          <a:bodyPr>
            <a:normAutofit/>
          </a:bodyPr>
          <a:lstStyle/>
          <a:p>
            <a:pPr algn="ctr"/>
            <a:r>
              <a:rPr lang="en-US" sz="4000" dirty="0">
                <a:solidFill>
                  <a:schemeClr val="tx1"/>
                </a:solidFill>
              </a:rPr>
              <a:t>Articles:</a:t>
            </a:r>
          </a:p>
        </p:txBody>
      </p:sp>
      <p:graphicFrame>
        <p:nvGraphicFramePr>
          <p:cNvPr id="3" name="Object 2"/>
          <p:cNvGraphicFramePr>
            <a:graphicFrameLocks noChangeAspect="1"/>
          </p:cNvGraphicFramePr>
          <p:nvPr>
            <p:extLst>
              <p:ext uri="{D42A27DB-BD31-4B8C-83A1-F6EECF244321}">
                <p14:modId xmlns:p14="http://schemas.microsoft.com/office/powerpoint/2010/main" val="1707667340"/>
              </p:ext>
            </p:extLst>
          </p:nvPr>
        </p:nvGraphicFramePr>
        <p:xfrm>
          <a:off x="3276600" y="3200400"/>
          <a:ext cx="914400" cy="771525"/>
        </p:xfrm>
        <a:graphic>
          <a:graphicData uri="http://schemas.openxmlformats.org/presentationml/2006/ole">
            <mc:AlternateContent xmlns:mc="http://schemas.openxmlformats.org/markup-compatibility/2006">
              <mc:Choice xmlns:v="urn:schemas-microsoft-com:vml" Requires="v">
                <p:oleObj spid="_x0000_s11406"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3276600" y="3200400"/>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30066450"/>
              </p:ext>
            </p:extLst>
          </p:nvPr>
        </p:nvGraphicFramePr>
        <p:xfrm>
          <a:off x="4800600" y="3202781"/>
          <a:ext cx="990600" cy="835819"/>
        </p:xfrm>
        <a:graphic>
          <a:graphicData uri="http://schemas.openxmlformats.org/presentationml/2006/ole">
            <mc:AlternateContent xmlns:mc="http://schemas.openxmlformats.org/markup-compatibility/2006">
              <mc:Choice xmlns:v="urn:schemas-microsoft-com:vml" Requires="v">
                <p:oleObj spid="_x0000_s11407" name="Acrobat Document" showAsIcon="1" r:id="rId6" imgW="914400" imgH="771480" progId="Acrobat.Document.11">
                  <p:embed/>
                </p:oleObj>
              </mc:Choice>
              <mc:Fallback>
                <p:oleObj name="Acrobat Document" showAsIcon="1" r:id="rId6" imgW="914400" imgH="771480" progId="Acrobat.Document.11">
                  <p:embed/>
                  <p:pic>
                    <p:nvPicPr>
                      <p:cNvPr id="0" name=""/>
                      <p:cNvPicPr/>
                      <p:nvPr/>
                    </p:nvPicPr>
                    <p:blipFill>
                      <a:blip r:embed="rId7"/>
                      <a:stretch>
                        <a:fillRect/>
                      </a:stretch>
                    </p:blipFill>
                    <p:spPr>
                      <a:xfrm>
                        <a:off x="4800600" y="3202781"/>
                        <a:ext cx="990600" cy="835819"/>
                      </a:xfrm>
                      <a:prstGeom prst="rect">
                        <a:avLst/>
                      </a:prstGeom>
                    </p:spPr>
                  </p:pic>
                </p:oleObj>
              </mc:Fallback>
            </mc:AlternateContent>
          </a:graphicData>
        </a:graphic>
      </p:graphicFrame>
    </p:spTree>
    <p:extLst>
      <p:ext uri="{BB962C8B-B14F-4D97-AF65-F5344CB8AC3E}">
        <p14:creationId xmlns:p14="http://schemas.microsoft.com/office/powerpoint/2010/main" val="359253723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7315200" cy="1524000"/>
          </a:xfrm>
        </p:spPr>
        <p:txBody>
          <a:bodyPr>
            <a:noAutofit/>
          </a:bodyPr>
          <a:lstStyle/>
          <a:p>
            <a:pPr algn="ctr"/>
            <a:r>
              <a:rPr lang="en-US" sz="4000" dirty="0">
                <a:solidFill>
                  <a:schemeClr val="tx1"/>
                </a:solidFill>
              </a:rPr>
              <a:t>Topic 9:</a:t>
            </a:r>
            <a:br>
              <a:rPr lang="en-US" sz="4000" dirty="0">
                <a:solidFill>
                  <a:schemeClr val="tx1"/>
                </a:solidFill>
              </a:rPr>
            </a:br>
            <a:r>
              <a:rPr lang="en-US" sz="4000" dirty="0">
                <a:solidFill>
                  <a:schemeClr val="tx1"/>
                </a:solidFill>
              </a:rPr>
              <a:t>Understanding the Dynamics of Power and Influence</a:t>
            </a:r>
          </a:p>
        </p:txBody>
      </p:sp>
      <p:sp>
        <p:nvSpPr>
          <p:cNvPr id="3" name="Subtitle 2"/>
          <p:cNvSpPr>
            <a:spLocks noGrp="1"/>
          </p:cNvSpPr>
          <p:nvPr>
            <p:ph type="subTitle" idx="1"/>
          </p:nvPr>
        </p:nvSpPr>
        <p:spPr>
          <a:xfrm>
            <a:off x="2209800" y="3505200"/>
            <a:ext cx="6172200" cy="685800"/>
          </a:xfrm>
        </p:spPr>
        <p:txBody>
          <a:bodyPr>
            <a:normAutofit/>
          </a:bodyPr>
          <a:lstStyle/>
          <a:p>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212" y="3648075"/>
            <a:ext cx="3457575" cy="2066925"/>
          </a:xfrm>
          <a:prstGeom prst="rect">
            <a:avLst/>
          </a:prstGeom>
        </p:spPr>
      </p:pic>
    </p:spTree>
    <p:extLst>
      <p:ext uri="{BB962C8B-B14F-4D97-AF65-F5344CB8AC3E}">
        <p14:creationId xmlns:p14="http://schemas.microsoft.com/office/powerpoint/2010/main" val="32130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60874"/>
          </a:xfrm>
        </p:spPr>
        <p:txBody>
          <a:bodyPr/>
          <a:lstStyle/>
          <a:p>
            <a:pPr algn="ctr"/>
            <a:r>
              <a:rPr lang="en-US" sz="3600" dirty="0">
                <a:solidFill>
                  <a:schemeClr val="tx1"/>
                </a:solidFill>
              </a:rPr>
              <a:t>Max De </a:t>
            </a:r>
            <a:r>
              <a:rPr lang="en-US" sz="3600" dirty="0" err="1">
                <a:solidFill>
                  <a:schemeClr val="tx1"/>
                </a:solidFill>
              </a:rPr>
              <a:t>Pree’s</a:t>
            </a:r>
            <a:r>
              <a:rPr lang="en-US" sz="3600" dirty="0">
                <a:solidFill>
                  <a:schemeClr val="tx1"/>
                </a:solidFill>
              </a:rPr>
              <a:t> 10 Essential Elements for Leaving a Positive Legacy</a:t>
            </a:r>
          </a:p>
        </p:txBody>
      </p:sp>
      <p:sp>
        <p:nvSpPr>
          <p:cNvPr id="12" name="Text Placeholder 2"/>
          <p:cNvSpPr>
            <a:spLocks noGrp="1"/>
          </p:cNvSpPr>
          <p:nvPr>
            <p:ph type="body" idx="1"/>
          </p:nvPr>
        </p:nvSpPr>
        <p:spPr>
          <a:xfrm>
            <a:off x="914400" y="2057400"/>
            <a:ext cx="7315200" cy="3848536"/>
          </a:xfrm>
        </p:spPr>
        <p:txBody>
          <a:bodyPr>
            <a:noAutofit/>
          </a:bodyPr>
          <a:lstStyle/>
          <a:p>
            <a:pPr marL="457200" indent="-457200">
              <a:buAutoNum type="arabicPeriod"/>
            </a:pPr>
            <a:r>
              <a:rPr lang="en-US" sz="1800" dirty="0"/>
              <a:t>Legacy requires a competence in establishing and maintaining relationships.</a:t>
            </a:r>
          </a:p>
          <a:p>
            <a:pPr marL="457200" indent="-457200">
              <a:buAutoNum type="arabicPeriod"/>
            </a:pPr>
            <a:r>
              <a:rPr lang="en-US" sz="1800" dirty="0"/>
              <a:t>A true legacy establishes a direction that is clearly observable.</a:t>
            </a:r>
          </a:p>
          <a:p>
            <a:pPr marL="457200" indent="-457200">
              <a:buAutoNum type="arabicPeriod"/>
            </a:pPr>
            <a:r>
              <a:rPr lang="en-US" sz="1800" dirty="0"/>
              <a:t>Fending for the truth can become a legacy.</a:t>
            </a:r>
          </a:p>
          <a:p>
            <a:pPr marL="457200" indent="-457200">
              <a:buAutoNum type="arabicPeriod"/>
            </a:pPr>
            <a:r>
              <a:rPr lang="en-US" sz="1800" dirty="0"/>
              <a:t>In building a legacy, we choose to become personally accountable.</a:t>
            </a:r>
          </a:p>
          <a:p>
            <a:pPr marL="457200" indent="-457200">
              <a:buAutoNum type="arabicPeriod"/>
            </a:pPr>
            <a:r>
              <a:rPr lang="en-US" sz="1800" dirty="0"/>
              <a:t>A legacy sets standards.</a:t>
            </a:r>
          </a:p>
          <a:p>
            <a:pPr marL="457200" indent="-457200">
              <a:buAutoNum type="arabicPeriod"/>
            </a:pPr>
            <a:r>
              <a:rPr lang="en-US" sz="1800" dirty="0"/>
              <a:t>Guiding legacies lift the spirit.</a:t>
            </a:r>
          </a:p>
          <a:p>
            <a:pPr marL="457200" indent="-457200">
              <a:buAutoNum type="arabicPeriod"/>
            </a:pPr>
            <a:r>
              <a:rPr lang="en-US" sz="1800" dirty="0"/>
              <a:t>A legacy requires constructive constraints and seeks simplicity as an essential condition of life.</a:t>
            </a:r>
          </a:p>
          <a:p>
            <a:pPr marL="457200" indent="-457200">
              <a:buAutoNum type="arabicPeriod"/>
            </a:pPr>
            <a:r>
              <a:rPr lang="en-US" sz="1800" dirty="0"/>
              <a:t>Those concerned with legacy strive to integrate their lives upward.</a:t>
            </a:r>
          </a:p>
          <a:p>
            <a:pPr marL="457200" indent="-457200">
              <a:buAutoNum type="arabicPeriod"/>
            </a:pPr>
            <a:r>
              <a:rPr lang="en-US" sz="1800" dirty="0"/>
              <a:t>A legacy lives in the actions of many people.</a:t>
            </a:r>
          </a:p>
          <a:p>
            <a:pPr marL="457200" indent="-457200">
              <a:buAutoNum type="arabicPeriod"/>
            </a:pPr>
            <a:r>
              <a:rPr lang="en-US" sz="1800" dirty="0"/>
              <a:t>A legacy is the most significant way of saying thank you to an organization and to the people with whom we work.</a:t>
            </a:r>
          </a:p>
        </p:txBody>
      </p:sp>
    </p:spTree>
    <p:extLst>
      <p:ext uri="{BB962C8B-B14F-4D97-AF65-F5344CB8AC3E}">
        <p14:creationId xmlns:p14="http://schemas.microsoft.com/office/powerpoint/2010/main" val="5891710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91400" cy="1905000"/>
          </a:xfrm>
        </p:spPr>
        <p:txBody>
          <a:bodyPr/>
          <a:lstStyle/>
          <a:p>
            <a:pPr algn="ctr"/>
            <a:r>
              <a:rPr lang="en-US" sz="4000" dirty="0">
                <a:solidFill>
                  <a:schemeClr val="tx1"/>
                </a:solidFill>
              </a:rPr>
              <a:t>The Influence Model</a:t>
            </a:r>
            <a:br>
              <a:rPr lang="en-US" sz="4000" dirty="0">
                <a:solidFill>
                  <a:schemeClr val="tx1"/>
                </a:solidFill>
              </a:rPr>
            </a:br>
            <a:r>
              <a:rPr lang="en-US" sz="4000" dirty="0">
                <a:solidFill>
                  <a:schemeClr val="tx1"/>
                </a:solidFill>
              </a:rPr>
              <a:t>Understanding Your Audience</a:t>
            </a:r>
            <a:br>
              <a:rPr lang="en-US" sz="4000" dirty="0">
                <a:solidFill>
                  <a:schemeClr val="tx1"/>
                </a:solidFill>
              </a:rPr>
            </a:br>
            <a:r>
              <a:rPr lang="en-US" sz="4000" dirty="0">
                <a:solidFill>
                  <a:schemeClr val="tx1"/>
                </a:solidFill>
              </a:rPr>
              <a:t>What are the…</a:t>
            </a:r>
          </a:p>
        </p:txBody>
      </p:sp>
      <p:sp>
        <p:nvSpPr>
          <p:cNvPr id="3" name="Subtitle 2"/>
          <p:cNvSpPr>
            <a:spLocks noGrp="1"/>
          </p:cNvSpPr>
          <p:nvPr>
            <p:ph type="subTitle" idx="1"/>
          </p:nvPr>
        </p:nvSpPr>
        <p:spPr>
          <a:xfrm>
            <a:off x="2209800" y="3505200"/>
            <a:ext cx="6172200" cy="685800"/>
          </a:xfrm>
        </p:spPr>
        <p:txBody>
          <a:bodyPr>
            <a:normAutofit/>
          </a:bodyPr>
          <a:lstStyle/>
          <a:p>
            <a:r>
              <a:rPr lang="en-US" dirty="0"/>
              <a:t> </a:t>
            </a:r>
          </a:p>
        </p:txBody>
      </p:sp>
      <p:sp>
        <p:nvSpPr>
          <p:cNvPr id="6" name="TextBox 5"/>
          <p:cNvSpPr txBox="1"/>
          <p:nvPr/>
        </p:nvSpPr>
        <p:spPr>
          <a:xfrm>
            <a:off x="914400" y="2895600"/>
            <a:ext cx="36576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Individual and Project Goals</a:t>
            </a:r>
          </a:p>
          <a:p>
            <a:pPr marL="285750" indent="-285750">
              <a:buFont typeface="Arial" panose="020B0604020202020204" pitchFamily="34" charset="0"/>
              <a:buChar char="•"/>
            </a:pPr>
            <a:r>
              <a:rPr lang="en-US" sz="2000" dirty="0"/>
              <a:t>Needs</a:t>
            </a:r>
          </a:p>
          <a:p>
            <a:pPr marL="285750" indent="-285750">
              <a:buFont typeface="Arial" panose="020B0604020202020204" pitchFamily="34" charset="0"/>
              <a:buChar char="•"/>
            </a:pPr>
            <a:r>
              <a:rPr lang="en-US" sz="2000" dirty="0"/>
              <a:t>Motivators</a:t>
            </a:r>
          </a:p>
          <a:p>
            <a:pPr marL="285750" indent="-285750">
              <a:buFont typeface="Arial" panose="020B0604020202020204" pitchFamily="34" charset="0"/>
              <a:buChar char="•"/>
            </a:pPr>
            <a:r>
              <a:rPr lang="en-US" sz="2000" dirty="0"/>
              <a:t>Frustrations</a:t>
            </a:r>
          </a:p>
          <a:p>
            <a:pPr marL="285750" indent="-285750">
              <a:buFont typeface="Arial" panose="020B0604020202020204" pitchFamily="34" charset="0"/>
              <a:buChar char="•"/>
            </a:pPr>
            <a:r>
              <a:rPr lang="en-US" sz="2000" dirty="0"/>
              <a:t>Priorities</a:t>
            </a:r>
          </a:p>
          <a:p>
            <a:pPr marL="285750" indent="-285750">
              <a:buFont typeface="Arial" panose="020B0604020202020204" pitchFamily="34" charset="0"/>
              <a:buChar char="•"/>
            </a:pPr>
            <a:r>
              <a:rPr lang="en-US" sz="2000" dirty="0"/>
              <a:t>Style of Behavior</a:t>
            </a:r>
          </a:p>
          <a:p>
            <a:pPr marL="285750" indent="-285750">
              <a:buFont typeface="Arial" panose="020B0604020202020204" pitchFamily="34" charset="0"/>
              <a:buChar char="•"/>
            </a:pPr>
            <a:endParaRPr lang="en-US" sz="2000" dirty="0"/>
          </a:p>
          <a:p>
            <a:pPr marL="285750" indent="-285750">
              <a:buFont typeface="Wingdings" panose="05000000000000000000" pitchFamily="2" charset="2"/>
              <a:buChar char="ü"/>
            </a:pPr>
            <a:r>
              <a:rPr lang="en-US" sz="2000" b="1" dirty="0"/>
              <a:t>Platinum Rule</a:t>
            </a:r>
            <a:r>
              <a:rPr lang="en-US" sz="2000" dirty="0"/>
              <a:t>:  </a:t>
            </a:r>
          </a:p>
          <a:p>
            <a:pPr algn="ctr"/>
            <a:r>
              <a:rPr lang="en-US" sz="2000" dirty="0"/>
              <a:t>   “Treat others the way THEY want to be treated”</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0" y="3305175"/>
            <a:ext cx="2419350" cy="1952625"/>
          </a:xfrm>
          <a:prstGeom prst="rect">
            <a:avLst/>
          </a:prstGeom>
        </p:spPr>
      </p:pic>
    </p:spTree>
    <p:extLst>
      <p:ext uri="{BB962C8B-B14F-4D97-AF65-F5344CB8AC3E}">
        <p14:creationId xmlns:p14="http://schemas.microsoft.com/office/powerpoint/2010/main" val="11649415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1066800"/>
          </a:xfrm>
        </p:spPr>
        <p:txBody>
          <a:bodyPr/>
          <a:lstStyle/>
          <a:p>
            <a:pPr algn="ctr"/>
            <a:r>
              <a:rPr lang="en-US" sz="4000" dirty="0">
                <a:solidFill>
                  <a:schemeClr val="tx1"/>
                </a:solidFill>
              </a:rPr>
              <a:t>Influencing</a:t>
            </a:r>
          </a:p>
        </p:txBody>
      </p:sp>
      <p:sp>
        <p:nvSpPr>
          <p:cNvPr id="3" name="Subtitle 2"/>
          <p:cNvSpPr>
            <a:spLocks noGrp="1"/>
          </p:cNvSpPr>
          <p:nvPr>
            <p:ph type="subTitle" idx="1"/>
          </p:nvPr>
        </p:nvSpPr>
        <p:spPr>
          <a:xfrm>
            <a:off x="1524000" y="3346966"/>
            <a:ext cx="6172200" cy="685800"/>
          </a:xfrm>
        </p:spPr>
        <p:txBody>
          <a:bodyPr>
            <a:normAutofit/>
          </a:bodyPr>
          <a:lstStyle/>
          <a:p>
            <a:r>
              <a:rPr lang="en-US" dirty="0"/>
              <a:t> </a:t>
            </a:r>
          </a:p>
        </p:txBody>
      </p:sp>
      <p:sp>
        <p:nvSpPr>
          <p:cNvPr id="4" name="TextBox 3"/>
          <p:cNvSpPr txBox="1"/>
          <p:nvPr/>
        </p:nvSpPr>
        <p:spPr>
          <a:xfrm>
            <a:off x="914400" y="2217003"/>
            <a:ext cx="7315200" cy="830997"/>
          </a:xfrm>
          <a:prstGeom prst="rect">
            <a:avLst/>
          </a:prstGeom>
          <a:noFill/>
        </p:spPr>
        <p:txBody>
          <a:bodyPr wrap="square" rtlCol="0">
            <a:spAutoFit/>
          </a:bodyPr>
          <a:lstStyle/>
          <a:p>
            <a:r>
              <a:rPr lang="en-US" sz="2400" dirty="0"/>
              <a:t>Influence is… the ability to change or reinforce other’s attitudes, opinions or behaviors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487" y="3971925"/>
            <a:ext cx="2867025" cy="1666875"/>
          </a:xfrm>
          <a:prstGeom prst="rect">
            <a:avLst/>
          </a:prstGeom>
        </p:spPr>
      </p:pic>
    </p:spTree>
    <p:extLst>
      <p:ext uri="{BB962C8B-B14F-4D97-AF65-F5344CB8AC3E}">
        <p14:creationId xmlns:p14="http://schemas.microsoft.com/office/powerpoint/2010/main" val="22600332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7315200" cy="685800"/>
          </a:xfrm>
        </p:spPr>
        <p:txBody>
          <a:bodyPr/>
          <a:lstStyle/>
          <a:p>
            <a:pPr algn="ctr"/>
            <a:r>
              <a:rPr lang="en-US" sz="4000" dirty="0">
                <a:solidFill>
                  <a:schemeClr val="tx1"/>
                </a:solidFill>
              </a:rPr>
              <a:t>Personal  and Positional Power</a:t>
            </a:r>
          </a:p>
        </p:txBody>
      </p:sp>
      <p:sp>
        <p:nvSpPr>
          <p:cNvPr id="3" name="Subtitle 2"/>
          <p:cNvSpPr>
            <a:spLocks noGrp="1"/>
          </p:cNvSpPr>
          <p:nvPr>
            <p:ph type="subTitle" idx="1"/>
          </p:nvPr>
        </p:nvSpPr>
        <p:spPr>
          <a:xfrm>
            <a:off x="2209800" y="3505200"/>
            <a:ext cx="6172200" cy="685800"/>
          </a:xfrm>
        </p:spPr>
        <p:txBody>
          <a:bodyPr>
            <a:normAutofit/>
          </a:bodyPr>
          <a:lstStyle/>
          <a:p>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226536252"/>
              </p:ext>
            </p:extLst>
          </p:nvPr>
        </p:nvGraphicFramePr>
        <p:xfrm>
          <a:off x="914400" y="2438400"/>
          <a:ext cx="7315200" cy="2514600"/>
        </p:xfrm>
        <a:graphic>
          <a:graphicData uri="http://schemas.openxmlformats.org/drawingml/2006/table">
            <a:tbl>
              <a:tblPr firstRow="1" bandRow="1">
                <a:tableStyleId>{5C22544A-7EE6-4342-B048-85BDC9FD1C3A}</a:tableStyleId>
              </a:tblPr>
              <a:tblGrid>
                <a:gridCol w="3574472">
                  <a:extLst>
                    <a:ext uri="{9D8B030D-6E8A-4147-A177-3AD203B41FA5}">
                      <a16:colId xmlns="" xmlns:a16="http://schemas.microsoft.com/office/drawing/2014/main" val="20000"/>
                    </a:ext>
                  </a:extLst>
                </a:gridCol>
                <a:gridCol w="3740728">
                  <a:extLst>
                    <a:ext uri="{9D8B030D-6E8A-4147-A177-3AD203B41FA5}">
                      <a16:colId xmlns="" xmlns:a16="http://schemas.microsoft.com/office/drawing/2014/main" val="20001"/>
                    </a:ext>
                  </a:extLst>
                </a:gridCol>
              </a:tblGrid>
              <a:tr h="582031">
                <a:tc>
                  <a:txBody>
                    <a:bodyPr/>
                    <a:lstStyle/>
                    <a:p>
                      <a:r>
                        <a:rPr lang="en-US" dirty="0"/>
                        <a:t>Personal:</a:t>
                      </a:r>
                    </a:p>
                  </a:txBody>
                  <a:tcPr/>
                </a:tc>
                <a:tc>
                  <a:txBody>
                    <a:bodyPr/>
                    <a:lstStyle/>
                    <a:p>
                      <a:r>
                        <a:rPr lang="en-US" dirty="0"/>
                        <a:t>Positional:</a:t>
                      </a:r>
                    </a:p>
                  </a:txBody>
                  <a:tcPr/>
                </a:tc>
                <a:extLst>
                  <a:ext uri="{0D108BD9-81ED-4DB2-BD59-A6C34878D82A}">
                    <a16:rowId xmlns="" xmlns:a16="http://schemas.microsoft.com/office/drawing/2014/main" val="10000"/>
                  </a:ext>
                </a:extLst>
              </a:tr>
              <a:tr h="1932569">
                <a:tc>
                  <a:txBody>
                    <a:bodyPr/>
                    <a:lstStyle/>
                    <a:p>
                      <a:r>
                        <a:rPr lang="en-US" dirty="0"/>
                        <a:t>An</a:t>
                      </a:r>
                      <a:r>
                        <a:rPr lang="en-US" baseline="0" dirty="0"/>
                        <a:t> individual’s power comes from an interrelated set of positional and personal  characteristics.</a:t>
                      </a:r>
                    </a:p>
                    <a:p>
                      <a:endParaRPr lang="en-US" baseline="0" dirty="0"/>
                    </a:p>
                    <a:p>
                      <a:r>
                        <a:rPr lang="en-US" baseline="0" dirty="0"/>
                        <a:t>Not just based on formal authority or “charisma”</a:t>
                      </a:r>
                      <a:endParaRPr lang="en-US" dirty="0"/>
                    </a:p>
                  </a:txBody>
                  <a:tcPr/>
                </a:tc>
                <a:tc>
                  <a:txBody>
                    <a:bodyPr/>
                    <a:lstStyle/>
                    <a:p>
                      <a:r>
                        <a:rPr lang="en-US" dirty="0"/>
                        <a:t>The source of power which prove</a:t>
                      </a:r>
                      <a:r>
                        <a:rPr lang="en-US" baseline="0" dirty="0"/>
                        <a:t> to be most important are context dependent.</a:t>
                      </a:r>
                    </a:p>
                    <a:p>
                      <a:endParaRPr lang="en-US" baseline="0" dirty="0"/>
                    </a:p>
                    <a:p>
                      <a:endParaRPr lang="en-US" baseline="0" dirty="0"/>
                    </a:p>
                    <a:p>
                      <a:r>
                        <a:rPr lang="en-US" baseline="0" dirty="0"/>
                        <a:t>e.g., Specific to your organization.</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0346474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7391401" cy="914400"/>
          </a:xfrm>
        </p:spPr>
        <p:txBody>
          <a:bodyPr>
            <a:noAutofit/>
          </a:bodyPr>
          <a:lstStyle/>
          <a:p>
            <a:pPr algn="ctr"/>
            <a:r>
              <a:rPr lang="en-US" sz="4000" dirty="0">
                <a:solidFill>
                  <a:schemeClr val="tx1"/>
                </a:solidFill>
              </a:rPr>
              <a:t>Influencing Skills – Sources of Personal Power</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3868036685"/>
              </p:ext>
            </p:extLst>
          </p:nvPr>
        </p:nvGraphicFramePr>
        <p:xfrm>
          <a:off x="932873" y="2362200"/>
          <a:ext cx="7372928" cy="3124200"/>
        </p:xfrm>
        <a:graphic>
          <a:graphicData uri="http://schemas.openxmlformats.org/drawingml/2006/table">
            <a:tbl>
              <a:tblPr firstRow="1" bandRow="1">
                <a:effectLst>
                  <a:outerShdw blurRad="50800" dist="50800" dir="5400000" algn="ctr" rotWithShape="0">
                    <a:schemeClr val="tx1"/>
                  </a:outerShdw>
                </a:effectLst>
                <a:tableStyleId>{2D5ABB26-0587-4C30-8999-92F81FD0307C}</a:tableStyleId>
              </a:tblPr>
              <a:tblGrid>
                <a:gridCol w="2304040">
                  <a:extLst>
                    <a:ext uri="{9D8B030D-6E8A-4147-A177-3AD203B41FA5}">
                      <a16:colId xmlns="" xmlns:a16="http://schemas.microsoft.com/office/drawing/2014/main" val="20000"/>
                    </a:ext>
                  </a:extLst>
                </a:gridCol>
                <a:gridCol w="5068888">
                  <a:extLst>
                    <a:ext uri="{9D8B030D-6E8A-4147-A177-3AD203B41FA5}">
                      <a16:colId xmlns="" xmlns:a16="http://schemas.microsoft.com/office/drawing/2014/main" val="20001"/>
                    </a:ext>
                  </a:extLst>
                </a:gridCol>
              </a:tblGrid>
              <a:tr h="370840">
                <a:tc>
                  <a:txBody>
                    <a:bodyPr/>
                    <a:lstStyle/>
                    <a:p>
                      <a:r>
                        <a:rPr lang="en-US" dirty="0">
                          <a:solidFill>
                            <a:schemeClr val="bg1"/>
                          </a:solidFill>
                        </a:rPr>
                        <a:t>Expertise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Relevant knowledge and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370840">
                <a:tc>
                  <a:txBody>
                    <a:bodyPr/>
                    <a:lstStyle/>
                    <a:p>
                      <a:r>
                        <a:rPr lang="en-US" dirty="0">
                          <a:solidFill>
                            <a:schemeClr val="bg1"/>
                          </a:solidFill>
                        </a:rPr>
                        <a:t>Track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Relevant experience (reputation, reliability,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1"/>
                  </a:ext>
                </a:extLst>
              </a:tr>
              <a:tr h="370840">
                <a:tc>
                  <a:txBody>
                    <a:bodyPr/>
                    <a:lstStyle/>
                    <a:p>
                      <a:r>
                        <a:rPr lang="en-US" dirty="0">
                          <a:solidFill>
                            <a:schemeClr val="bg1"/>
                          </a:solidFill>
                        </a:rPr>
                        <a:t>Attractiveness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Attributes that others find appealing, identify</a:t>
                      </a:r>
                      <a:r>
                        <a:rPr lang="en-US" baseline="0" dirty="0">
                          <a:solidFill>
                            <a:schemeClr val="bg1"/>
                          </a:solidFill>
                        </a:rPr>
                        <a:t> with, and admire (based on personal preference)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2"/>
                  </a:ext>
                </a:extLst>
              </a:tr>
              <a:tr h="370840">
                <a:tc>
                  <a:txBody>
                    <a:bodyPr/>
                    <a:lstStyle/>
                    <a:p>
                      <a:r>
                        <a:rPr lang="en-US" dirty="0">
                          <a:solidFill>
                            <a:schemeClr val="bg1"/>
                          </a:solidFill>
                        </a:rPr>
                        <a:t>Effort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Expenditure of time and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3"/>
                  </a:ext>
                </a:extLst>
              </a:tr>
              <a:tr h="370840">
                <a:tc>
                  <a:txBody>
                    <a:bodyPr/>
                    <a:lstStyle/>
                    <a:p>
                      <a:r>
                        <a:rPr lang="en-US" dirty="0">
                          <a:solidFill>
                            <a:schemeClr val="bg1"/>
                          </a:solidFill>
                        </a:rPr>
                        <a:t>Information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Access to data and ability to share information in a convincing way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 xmlns:a16="http://schemas.microsoft.com/office/drawing/2014/main" val="10004"/>
                  </a:ext>
                </a:extLst>
              </a:tr>
              <a:tr h="731520">
                <a:tc>
                  <a:txBody>
                    <a:bodyPr/>
                    <a:lstStyle/>
                    <a:p>
                      <a:r>
                        <a:rPr lang="en-US" dirty="0">
                          <a:solidFill>
                            <a:schemeClr val="bg1"/>
                          </a:solidFill>
                        </a:rPr>
                        <a:t>Goodwill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Feelings</a:t>
                      </a:r>
                      <a:r>
                        <a:rPr lang="en-US" baseline="0" dirty="0">
                          <a:solidFill>
                            <a:schemeClr val="bg1"/>
                          </a:solidFill>
                        </a:rPr>
                        <a:t> of support and respect that the leader has built with others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0594897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3000"/>
            <a:ext cx="7391401" cy="914400"/>
          </a:xfrm>
        </p:spPr>
        <p:txBody>
          <a:bodyPr>
            <a:noAutofit/>
          </a:bodyPr>
          <a:lstStyle/>
          <a:p>
            <a:pPr algn="ctr"/>
            <a:r>
              <a:rPr lang="en-US" sz="4000" dirty="0">
                <a:solidFill>
                  <a:schemeClr val="tx1"/>
                </a:solidFill>
              </a:rPr>
              <a:t>Influencing Skills – Sources of Positional Power</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137330310"/>
              </p:ext>
            </p:extLst>
          </p:nvPr>
        </p:nvGraphicFramePr>
        <p:xfrm>
          <a:off x="942109" y="2550160"/>
          <a:ext cx="7287491" cy="3393440"/>
        </p:xfrm>
        <a:graphic>
          <a:graphicData uri="http://schemas.openxmlformats.org/drawingml/2006/table">
            <a:tbl>
              <a:tblPr firstRow="1" bandRow="1">
                <a:tableStyleId>{2D5ABB26-0587-4C30-8999-92F81FD0307C}</a:tableStyleId>
              </a:tblPr>
              <a:tblGrid>
                <a:gridCol w="2277341">
                  <a:extLst>
                    <a:ext uri="{9D8B030D-6E8A-4147-A177-3AD203B41FA5}">
                      <a16:colId xmlns="" xmlns:a16="http://schemas.microsoft.com/office/drawing/2014/main" val="20000"/>
                    </a:ext>
                  </a:extLst>
                </a:gridCol>
                <a:gridCol w="5010150">
                  <a:extLst>
                    <a:ext uri="{9D8B030D-6E8A-4147-A177-3AD203B41FA5}">
                      <a16:colId xmlns="" xmlns:a16="http://schemas.microsoft.com/office/drawing/2014/main" val="20001"/>
                    </a:ext>
                  </a:extLst>
                </a:gridCol>
              </a:tblGrid>
              <a:tr h="370840">
                <a:tc>
                  <a:txBody>
                    <a:bodyPr/>
                    <a:lstStyle/>
                    <a:p>
                      <a:r>
                        <a:rPr lang="en-US" dirty="0">
                          <a:solidFill>
                            <a:schemeClr val="bg1"/>
                          </a:solidFill>
                        </a:rPr>
                        <a:t>Formal Authority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Position in hierarchy and prescribed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0"/>
                  </a:ext>
                </a:extLst>
              </a:tr>
              <a:tr h="370840">
                <a:tc>
                  <a:txBody>
                    <a:bodyPr/>
                    <a:lstStyle/>
                    <a:p>
                      <a:r>
                        <a:rPr lang="en-US" dirty="0">
                          <a:solidFill>
                            <a:schemeClr val="bg1"/>
                          </a:solidFill>
                        </a:rPr>
                        <a:t>Relevance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Relationship between task and organizational (mission)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1"/>
                  </a:ext>
                </a:extLst>
              </a:tr>
              <a:tr h="370840">
                <a:tc>
                  <a:txBody>
                    <a:bodyPr/>
                    <a:lstStyle/>
                    <a:p>
                      <a:r>
                        <a:rPr lang="en-US" dirty="0">
                          <a:solidFill>
                            <a:schemeClr val="bg1"/>
                          </a:solidFill>
                        </a:rPr>
                        <a:t>Centrality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Position in key networks and access to</a:t>
                      </a:r>
                      <a:r>
                        <a:rPr lang="en-US" baseline="0" dirty="0">
                          <a:solidFill>
                            <a:schemeClr val="bg1"/>
                          </a:solidFill>
                        </a:rPr>
                        <a:t> resources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2"/>
                  </a:ext>
                </a:extLst>
              </a:tr>
              <a:tr h="370840">
                <a:tc>
                  <a:txBody>
                    <a:bodyPr/>
                    <a:lstStyle/>
                    <a:p>
                      <a:r>
                        <a:rPr lang="en-US" dirty="0">
                          <a:solidFill>
                            <a:schemeClr val="bg1"/>
                          </a:solidFill>
                        </a:rPr>
                        <a:t>Autonomy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Amount of discretion in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3"/>
                  </a:ext>
                </a:extLst>
              </a:tr>
              <a:tr h="370840">
                <a:tc>
                  <a:txBody>
                    <a:bodyPr/>
                    <a:lstStyle/>
                    <a:p>
                      <a:r>
                        <a:rPr lang="en-US" dirty="0">
                          <a:solidFill>
                            <a:schemeClr val="bg1"/>
                          </a:solidFill>
                        </a:rPr>
                        <a:t>Visibility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Degree to watch performance can be seen by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4"/>
                  </a:ext>
                </a:extLst>
              </a:tr>
              <a:tr h="731520">
                <a:tc>
                  <a:txBody>
                    <a:bodyPr/>
                    <a:lstStyle/>
                    <a:p>
                      <a:r>
                        <a:rPr lang="en-US" dirty="0">
                          <a:solidFill>
                            <a:schemeClr val="bg1"/>
                          </a:solidFill>
                        </a:rPr>
                        <a:t>Reward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dirty="0">
                          <a:solidFill>
                            <a:schemeClr val="bg1"/>
                          </a:solidFill>
                        </a:rPr>
                        <a:t>Control over things others desire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440671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315200" cy="1143000"/>
          </a:xfrm>
        </p:spPr>
        <p:txBody>
          <a:bodyPr>
            <a:noAutofit/>
          </a:bodyPr>
          <a:lstStyle/>
          <a:p>
            <a:pPr algn="ctr"/>
            <a:r>
              <a:rPr lang="en-US" sz="4000" dirty="0">
                <a:solidFill>
                  <a:schemeClr val="tx1"/>
                </a:solidFill>
              </a:rPr>
              <a:t>Influencing Skills – Process and Techniques</a:t>
            </a:r>
          </a:p>
        </p:txBody>
      </p:sp>
      <p:sp>
        <p:nvSpPr>
          <p:cNvPr id="3" name="Subtitle 2"/>
          <p:cNvSpPr>
            <a:spLocks noGrp="1"/>
          </p:cNvSpPr>
          <p:nvPr>
            <p:ph type="subTitle" idx="1"/>
          </p:nvPr>
        </p:nvSpPr>
        <p:spPr>
          <a:xfrm>
            <a:off x="914400" y="1905000"/>
            <a:ext cx="7315200" cy="4495800"/>
          </a:xfrm>
        </p:spPr>
        <p:txBody>
          <a:bodyPr>
            <a:noAutofit/>
          </a:bodyPr>
          <a:lstStyle/>
          <a:p>
            <a:pPr marL="457200" indent="-457200" algn="l">
              <a:buFont typeface="Arial" panose="020B0604020202020204" pitchFamily="34" charset="0"/>
              <a:buChar char="•"/>
            </a:pPr>
            <a:r>
              <a:rPr lang="en-US" sz="2400" dirty="0"/>
              <a:t>Reflecting on the list of personal and positional sources of influence:</a:t>
            </a:r>
          </a:p>
          <a:p>
            <a:pPr marL="914400" lvl="1" indent="-457200" algn="l">
              <a:buFont typeface="Arial" panose="020B0604020202020204" pitchFamily="34" charset="0"/>
              <a:buChar char="•"/>
            </a:pPr>
            <a:r>
              <a:rPr lang="en-US" dirty="0"/>
              <a:t>What are the top three sources of influence in your organization?</a:t>
            </a:r>
          </a:p>
          <a:p>
            <a:pPr marL="914400" lvl="1" indent="-457200" algn="l">
              <a:buFont typeface="Arial" panose="020B0604020202020204" pitchFamily="34" charset="0"/>
              <a:buChar char="•"/>
            </a:pPr>
            <a:r>
              <a:rPr lang="en-US" dirty="0"/>
              <a:t>What are your top three sources of influence?</a:t>
            </a:r>
            <a:endParaRPr lang="en-US" sz="2400" dirty="0"/>
          </a:p>
          <a:p>
            <a:pPr algn="l"/>
            <a:r>
              <a:rPr lang="en-US" sz="2400" b="1" u="sng" dirty="0"/>
              <a:t>Exercise:</a:t>
            </a:r>
          </a:p>
          <a:p>
            <a:pPr marL="457200" indent="-457200" algn="l">
              <a:buFont typeface="Arial" panose="020B0604020202020204" pitchFamily="34" charset="0"/>
              <a:buChar char="•"/>
            </a:pPr>
            <a:r>
              <a:rPr lang="en-US" sz="2400" dirty="0"/>
              <a:t>Pair up and take turns discussing:</a:t>
            </a:r>
          </a:p>
          <a:p>
            <a:pPr marL="914400" lvl="1" indent="-457200" algn="l">
              <a:buFont typeface="Arial" panose="020B0604020202020204" pitchFamily="34" charset="0"/>
              <a:buChar char="•"/>
            </a:pPr>
            <a:r>
              <a:rPr lang="en-US" dirty="0"/>
              <a:t>What is one source of influence, that if you cultivated it, it would lead to a greater ability to influence others?</a:t>
            </a:r>
          </a:p>
        </p:txBody>
      </p:sp>
    </p:spTree>
    <p:extLst>
      <p:ext uri="{BB962C8B-B14F-4D97-AF65-F5344CB8AC3E}">
        <p14:creationId xmlns:p14="http://schemas.microsoft.com/office/powerpoint/2010/main" val="28484523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85800"/>
          </a:xfrm>
        </p:spPr>
        <p:txBody>
          <a:bodyPr>
            <a:normAutofit/>
          </a:bodyPr>
          <a:lstStyle/>
          <a:p>
            <a:pPr algn="ctr"/>
            <a:r>
              <a:rPr lang="en-US" sz="4000" dirty="0">
                <a:solidFill>
                  <a:schemeClr val="tx1"/>
                </a:solidFill>
              </a:rPr>
              <a:t>Influencing Others</a:t>
            </a:r>
          </a:p>
        </p:txBody>
      </p:sp>
      <p:sp>
        <p:nvSpPr>
          <p:cNvPr id="3" name="Subtitle 2"/>
          <p:cNvSpPr>
            <a:spLocks noGrp="1"/>
          </p:cNvSpPr>
          <p:nvPr>
            <p:ph type="subTitle" idx="1"/>
          </p:nvPr>
        </p:nvSpPr>
        <p:spPr>
          <a:xfrm>
            <a:off x="914400" y="1828800"/>
            <a:ext cx="7315200" cy="4495800"/>
          </a:xfrm>
        </p:spPr>
        <p:txBody>
          <a:bodyPr>
            <a:normAutofit fontScale="85000" lnSpcReduction="20000"/>
          </a:bodyPr>
          <a:lstStyle/>
          <a:p>
            <a:pPr algn="l"/>
            <a:r>
              <a:rPr lang="en-US" dirty="0"/>
              <a:t> Why influence others?</a:t>
            </a:r>
          </a:p>
          <a:p>
            <a:pPr algn="l"/>
            <a:endParaRPr lang="en-US" dirty="0"/>
          </a:p>
          <a:p>
            <a:pPr marL="457200" indent="-457200" algn="l">
              <a:buFont typeface="Arial" panose="020B0604020202020204" pitchFamily="34" charset="0"/>
              <a:buChar char="•"/>
            </a:pPr>
            <a:r>
              <a:rPr lang="en-US" dirty="0"/>
              <a:t>Authority doesn’t always work; direct control over others is limited.</a:t>
            </a:r>
          </a:p>
          <a:p>
            <a:pPr algn="l"/>
            <a:endParaRPr lang="en-US" dirty="0"/>
          </a:p>
          <a:p>
            <a:pPr marL="457200" indent="-457200" algn="l">
              <a:buFont typeface="Arial" panose="020B0604020202020204" pitchFamily="34" charset="0"/>
              <a:buChar char="•"/>
            </a:pPr>
            <a:r>
              <a:rPr lang="en-US" dirty="0"/>
              <a:t>Your ability to influence is directly related to your individual success at work or in interpersonal relationships.</a:t>
            </a:r>
          </a:p>
          <a:p>
            <a:pPr algn="l"/>
            <a:endParaRPr lang="en-US" dirty="0"/>
          </a:p>
          <a:p>
            <a:pPr marL="457200" indent="-457200" algn="l">
              <a:buFont typeface="Arial" panose="020B0604020202020204" pitchFamily="34" charset="0"/>
              <a:buChar char="•"/>
            </a:pPr>
            <a:r>
              <a:rPr lang="en-US" dirty="0"/>
              <a:t>You need a well thought-out plan and then practice flexibility.</a:t>
            </a:r>
          </a:p>
          <a:p>
            <a:pPr algn="l"/>
            <a:endParaRPr lang="en-US" dirty="0"/>
          </a:p>
          <a:p>
            <a:pPr marL="457200" indent="-457200" algn="l">
              <a:buFont typeface="Arial" panose="020B0604020202020204" pitchFamily="34" charset="0"/>
              <a:buChar char="•"/>
            </a:pPr>
            <a:r>
              <a:rPr lang="en-US" dirty="0"/>
              <a:t>You must learn to work with others so that everyone’s goals are met.</a:t>
            </a:r>
          </a:p>
        </p:txBody>
      </p:sp>
    </p:spTree>
    <p:extLst>
      <p:ext uri="{BB962C8B-B14F-4D97-AF65-F5344CB8AC3E}">
        <p14:creationId xmlns:p14="http://schemas.microsoft.com/office/powerpoint/2010/main" val="10369085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315200" cy="685800"/>
          </a:xfrm>
        </p:spPr>
        <p:txBody>
          <a:bodyPr>
            <a:normAutofit/>
          </a:bodyPr>
          <a:lstStyle/>
          <a:p>
            <a:pPr algn="ctr"/>
            <a:r>
              <a:rPr lang="en-US" sz="4000" dirty="0">
                <a:solidFill>
                  <a:schemeClr val="tx1"/>
                </a:solidFill>
              </a:rPr>
              <a:t>Influencing Without Authority</a:t>
            </a:r>
          </a:p>
        </p:txBody>
      </p:sp>
      <p:sp>
        <p:nvSpPr>
          <p:cNvPr id="3" name="Subtitle 2"/>
          <p:cNvSpPr>
            <a:spLocks noGrp="1"/>
          </p:cNvSpPr>
          <p:nvPr>
            <p:ph type="subTitle" idx="1"/>
          </p:nvPr>
        </p:nvSpPr>
        <p:spPr>
          <a:xfrm>
            <a:off x="914400" y="1828800"/>
            <a:ext cx="7315200" cy="3657600"/>
          </a:xfrm>
        </p:spPr>
        <p:txBody>
          <a:bodyPr>
            <a:normAutofit fontScale="92500" lnSpcReduction="20000"/>
          </a:bodyPr>
          <a:lstStyle/>
          <a:p>
            <a:pPr marL="457200" indent="-457200" algn="l">
              <a:buFont typeface="Arial" panose="020B0604020202020204" pitchFamily="34" charset="0"/>
              <a:buChar char="•"/>
            </a:pPr>
            <a:r>
              <a:rPr lang="en-US" dirty="0"/>
              <a:t>Cultivate a broad network</a:t>
            </a:r>
          </a:p>
          <a:p>
            <a:pPr algn="l"/>
            <a:endParaRPr lang="en-US" dirty="0"/>
          </a:p>
          <a:p>
            <a:pPr marL="457200" indent="-457200" algn="l">
              <a:buFont typeface="Arial" panose="020B0604020202020204" pitchFamily="34" charset="0"/>
              <a:buChar char="•"/>
            </a:pPr>
            <a:r>
              <a:rPr lang="en-US" dirty="0"/>
              <a:t>Use constructive persuasion and negotiation</a:t>
            </a:r>
          </a:p>
          <a:p>
            <a:pPr marL="914400" lvl="1" indent="-457200" algn="l">
              <a:buFont typeface="Arial" panose="020B0604020202020204" pitchFamily="34" charset="0"/>
              <a:buChar char="•"/>
            </a:pPr>
            <a:r>
              <a:rPr lang="en-US" dirty="0"/>
              <a:t>Define and share a mutual purpose</a:t>
            </a:r>
          </a:p>
          <a:p>
            <a:pPr marL="914400" lvl="1" indent="-457200" algn="l">
              <a:buFont typeface="Arial" panose="020B0604020202020204" pitchFamily="34" charset="0"/>
              <a:buChar char="•"/>
            </a:pPr>
            <a:r>
              <a:rPr lang="en-US" dirty="0"/>
              <a:t>Understand other perspectives and interests</a:t>
            </a:r>
          </a:p>
          <a:p>
            <a:pPr marL="914400" lvl="1" indent="-457200" algn="l">
              <a:buFont typeface="Arial" panose="020B0604020202020204" pitchFamily="34" charset="0"/>
              <a:buChar char="•"/>
            </a:pPr>
            <a:r>
              <a:rPr lang="en-US" dirty="0"/>
              <a:t>Consult – ask for opinions and ideas</a:t>
            </a:r>
          </a:p>
          <a:p>
            <a:pPr marL="914400" lvl="1"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Build Coalitions</a:t>
            </a:r>
          </a:p>
          <a:p>
            <a:pPr marL="914400" lvl="1" indent="-457200" algn="l">
              <a:buFont typeface="Arial" panose="020B0604020202020204" pitchFamily="34" charset="0"/>
              <a:buChar char="•"/>
            </a:pPr>
            <a:r>
              <a:rPr lang="en-US" dirty="0"/>
              <a:t>Whose buy-in is critical to your initiative's success?</a:t>
            </a:r>
          </a:p>
          <a:p>
            <a:pPr marL="914400" lvl="1" indent="-457200" algn="l">
              <a:buFont typeface="Arial" panose="020B0604020202020204" pitchFamily="34" charset="0"/>
              <a:buChar char="•"/>
            </a:pPr>
            <a:r>
              <a:rPr lang="en-US" dirty="0"/>
              <a:t>Engage at the right time</a:t>
            </a:r>
          </a:p>
        </p:txBody>
      </p:sp>
    </p:spTree>
    <p:extLst>
      <p:ext uri="{BB962C8B-B14F-4D97-AF65-F5344CB8AC3E}">
        <p14:creationId xmlns:p14="http://schemas.microsoft.com/office/powerpoint/2010/main" val="12347140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7315200" cy="762000"/>
          </a:xfrm>
        </p:spPr>
        <p:txBody>
          <a:bodyPr>
            <a:normAutofit/>
          </a:bodyPr>
          <a:lstStyle/>
          <a:p>
            <a:pPr algn="ctr"/>
            <a:r>
              <a:rPr lang="en-US" sz="4000" dirty="0">
                <a:solidFill>
                  <a:schemeClr val="tx1"/>
                </a:solidFill>
              </a:rPr>
              <a:t>Factors in Any Influence Situation</a:t>
            </a:r>
          </a:p>
        </p:txBody>
      </p:sp>
      <p:sp>
        <p:nvSpPr>
          <p:cNvPr id="3" name="Subtitle 2"/>
          <p:cNvSpPr>
            <a:spLocks noGrp="1"/>
          </p:cNvSpPr>
          <p:nvPr>
            <p:ph type="subTitle" idx="1"/>
          </p:nvPr>
        </p:nvSpPr>
        <p:spPr>
          <a:xfrm>
            <a:off x="914400" y="1752600"/>
            <a:ext cx="7315200" cy="4495800"/>
          </a:xfrm>
        </p:spPr>
        <p:txBody>
          <a:bodyPr>
            <a:normAutofit fontScale="85000" lnSpcReduction="20000"/>
          </a:bodyPr>
          <a:lstStyle/>
          <a:p>
            <a:pPr algn="l"/>
            <a:r>
              <a:rPr lang="en-US" dirty="0"/>
              <a:t> What you want</a:t>
            </a:r>
          </a:p>
          <a:p>
            <a:pPr algn="l"/>
            <a:endParaRPr lang="en-US" dirty="0"/>
          </a:p>
          <a:p>
            <a:pPr marL="457200" indent="-457200" algn="l">
              <a:buFont typeface="Wingdings" panose="05000000000000000000" pitchFamily="2" charset="2"/>
              <a:buChar char="Ø"/>
            </a:pPr>
            <a:r>
              <a:rPr lang="en-US" dirty="0"/>
              <a:t>Your Goal/What do I want?</a:t>
            </a:r>
          </a:p>
          <a:p>
            <a:pPr marL="457200" indent="-457200" algn="l">
              <a:buFont typeface="Wingdings" panose="05000000000000000000" pitchFamily="2" charset="2"/>
              <a:buChar char="Ø"/>
            </a:pPr>
            <a:r>
              <a:rPr lang="en-US" dirty="0"/>
              <a:t>What will make it clear to the other person?</a:t>
            </a:r>
          </a:p>
          <a:p>
            <a:pPr marL="457200" indent="-457200" algn="l">
              <a:buFont typeface="Wingdings" panose="05000000000000000000" pitchFamily="2" charset="2"/>
              <a:buChar char="Ø"/>
            </a:pPr>
            <a:r>
              <a:rPr lang="en-US" dirty="0"/>
              <a:t>What assumptions am I making about the person(s) I want to influence?</a:t>
            </a:r>
          </a:p>
          <a:p>
            <a:pPr algn="l"/>
            <a:endParaRPr lang="en-US" dirty="0"/>
          </a:p>
          <a:p>
            <a:pPr algn="l"/>
            <a:r>
              <a:rPr lang="en-US" dirty="0"/>
              <a:t>What they want</a:t>
            </a:r>
          </a:p>
          <a:p>
            <a:pPr algn="l"/>
            <a:endParaRPr lang="en-US" dirty="0"/>
          </a:p>
          <a:p>
            <a:pPr marL="457200" indent="-457200" algn="l">
              <a:buFont typeface="Wingdings" panose="05000000000000000000" pitchFamily="2" charset="2"/>
              <a:buChar char="Ø"/>
            </a:pPr>
            <a:r>
              <a:rPr lang="en-US" dirty="0"/>
              <a:t>What is their mindset?</a:t>
            </a:r>
          </a:p>
          <a:p>
            <a:pPr marL="457200" indent="-457200" algn="l">
              <a:buFont typeface="Wingdings" panose="05000000000000000000" pitchFamily="2" charset="2"/>
              <a:buChar char="Ø"/>
            </a:pPr>
            <a:r>
              <a:rPr lang="en-US" dirty="0"/>
              <a:t>What’s important to them?</a:t>
            </a:r>
          </a:p>
          <a:p>
            <a:pPr marL="457200" indent="-457200" algn="l">
              <a:buFont typeface="Wingdings" panose="05000000000000000000" pitchFamily="2" charset="2"/>
              <a:buChar char="Ø"/>
            </a:pPr>
            <a:r>
              <a:rPr lang="en-US" dirty="0"/>
              <a:t>What’s going on in their organization (department) that might affect the situation?</a:t>
            </a:r>
          </a:p>
        </p:txBody>
      </p:sp>
    </p:spTree>
    <p:extLst>
      <p:ext uri="{BB962C8B-B14F-4D97-AF65-F5344CB8AC3E}">
        <p14:creationId xmlns:p14="http://schemas.microsoft.com/office/powerpoint/2010/main" val="9765902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315200" cy="1143000"/>
          </a:xfrm>
        </p:spPr>
        <p:txBody>
          <a:bodyPr>
            <a:noAutofit/>
          </a:bodyPr>
          <a:lstStyle/>
          <a:p>
            <a:pPr algn="ctr"/>
            <a:r>
              <a:rPr lang="en-US" sz="4000" dirty="0">
                <a:solidFill>
                  <a:schemeClr val="tx1"/>
                </a:solidFill>
              </a:rPr>
              <a:t>The Two Fundamental Factors in Action</a:t>
            </a:r>
          </a:p>
        </p:txBody>
      </p:sp>
      <p:sp>
        <p:nvSpPr>
          <p:cNvPr id="3" name="Subtitle 2"/>
          <p:cNvSpPr>
            <a:spLocks noGrp="1"/>
          </p:cNvSpPr>
          <p:nvPr>
            <p:ph type="subTitle" idx="1"/>
          </p:nvPr>
        </p:nvSpPr>
        <p:spPr>
          <a:xfrm>
            <a:off x="914400" y="2057400"/>
            <a:ext cx="7315200" cy="4267200"/>
          </a:xfrm>
        </p:spPr>
        <p:txBody>
          <a:bodyPr>
            <a:normAutofit fontScale="85000" lnSpcReduction="20000"/>
          </a:bodyPr>
          <a:lstStyle/>
          <a:p>
            <a:pPr algn="l"/>
            <a:r>
              <a:rPr lang="en-US" dirty="0"/>
              <a:t>Write down your influence goal.  What do you want in this situation and what will make your needs clear to the other person?  What assumptions are you making about the other person?</a:t>
            </a:r>
          </a:p>
          <a:p>
            <a:pPr algn="l"/>
            <a:endParaRPr lang="en-US" dirty="0"/>
          </a:p>
          <a:p>
            <a:pPr algn="l"/>
            <a:r>
              <a:rPr lang="en-US" dirty="0"/>
              <a:t>What are the main issues that are likely to emerge in this upcoming meeting (interpersonal, organizational)?</a:t>
            </a:r>
          </a:p>
          <a:p>
            <a:pPr algn="l"/>
            <a:endParaRPr lang="en-US" dirty="0"/>
          </a:p>
          <a:p>
            <a:pPr algn="l"/>
            <a:r>
              <a:rPr lang="en-US" dirty="0"/>
              <a:t>What are the top two or three issues that must be resolved by the end of this meeting?</a:t>
            </a:r>
          </a:p>
          <a:p>
            <a:pPr algn="l"/>
            <a:endParaRPr lang="en-US" dirty="0"/>
          </a:p>
          <a:p>
            <a:pPr algn="l"/>
            <a:r>
              <a:rPr lang="en-US" dirty="0"/>
              <a:t>What do you think is the other person’s point of view?  What is important to them?  What isn’t?  What has worked with them before?</a:t>
            </a:r>
          </a:p>
        </p:txBody>
      </p:sp>
    </p:spTree>
    <p:extLst>
      <p:ext uri="{BB962C8B-B14F-4D97-AF65-F5344CB8AC3E}">
        <p14:creationId xmlns:p14="http://schemas.microsoft.com/office/powerpoint/2010/main" val="90401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685800"/>
          </a:xfrm>
        </p:spPr>
        <p:txBody>
          <a:bodyPr/>
          <a:lstStyle/>
          <a:p>
            <a:pPr algn="ctr"/>
            <a:r>
              <a:rPr lang="en-US" sz="4000" dirty="0">
                <a:solidFill>
                  <a:schemeClr val="tx1"/>
                </a:solidFill>
              </a:rPr>
              <a:t>Emotional Intelligence</a:t>
            </a:r>
          </a:p>
        </p:txBody>
      </p:sp>
      <p:sp>
        <p:nvSpPr>
          <p:cNvPr id="3" name="Text Placeholder 2"/>
          <p:cNvSpPr>
            <a:spLocks noGrp="1"/>
          </p:cNvSpPr>
          <p:nvPr>
            <p:ph type="body" idx="1"/>
          </p:nvPr>
        </p:nvSpPr>
        <p:spPr>
          <a:xfrm>
            <a:off x="914400" y="2133600"/>
            <a:ext cx="7315200" cy="4077136"/>
          </a:xfrm>
        </p:spPr>
        <p:txBody>
          <a:bodyPr>
            <a:normAutofit/>
          </a:bodyPr>
          <a:lstStyle/>
          <a:p>
            <a:pPr algn="ctr"/>
            <a:r>
              <a:rPr lang="en-US" dirty="0"/>
              <a:t>A set of emotional and social skills that influence the way we perceive and express ourselves, develop and maintain social relationships, cope with challenges, and use emotional information in an effective and meaningful way.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25" y="4267200"/>
            <a:ext cx="4171950" cy="2038350"/>
          </a:xfrm>
          <a:prstGeom prst="rect">
            <a:avLst/>
          </a:prstGeom>
        </p:spPr>
      </p:pic>
    </p:spTree>
    <p:extLst>
      <p:ext uri="{BB962C8B-B14F-4D97-AF65-F5344CB8AC3E}">
        <p14:creationId xmlns:p14="http://schemas.microsoft.com/office/powerpoint/2010/main" val="16228686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85800"/>
          </a:xfrm>
        </p:spPr>
        <p:txBody>
          <a:bodyPr>
            <a:normAutofit/>
          </a:bodyPr>
          <a:lstStyle/>
          <a:p>
            <a:pPr algn="ctr"/>
            <a:r>
              <a:rPr lang="en-US" sz="4000" dirty="0">
                <a:solidFill>
                  <a:schemeClr val="tx1"/>
                </a:solidFill>
              </a:rPr>
              <a:t>Influencing Strategies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1682651595"/>
              </p:ext>
            </p:extLst>
          </p:nvPr>
        </p:nvGraphicFramePr>
        <p:xfrm>
          <a:off x="914400" y="2286000"/>
          <a:ext cx="7315200" cy="3124200"/>
        </p:xfrm>
        <a:graphic>
          <a:graphicData uri="http://schemas.openxmlformats.org/drawingml/2006/table">
            <a:tbl>
              <a:tblPr firstRow="1" bandRow="1">
                <a:tableStyleId>{5C22544A-7EE6-4342-B048-85BDC9FD1C3A}</a:tableStyleId>
              </a:tblPr>
              <a:tblGrid>
                <a:gridCol w="1242204">
                  <a:extLst>
                    <a:ext uri="{9D8B030D-6E8A-4147-A177-3AD203B41FA5}">
                      <a16:colId xmlns="" xmlns:a16="http://schemas.microsoft.com/office/drawing/2014/main" val="20000"/>
                    </a:ext>
                  </a:extLst>
                </a:gridCol>
                <a:gridCol w="3634596">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tblGrid>
              <a:tr h="783431">
                <a:tc>
                  <a:txBody>
                    <a:bodyPr/>
                    <a:lstStyle/>
                    <a:p>
                      <a:r>
                        <a:rPr lang="en-US" dirty="0"/>
                        <a:t>Technique</a:t>
                      </a:r>
                    </a:p>
                  </a:txBody>
                  <a:tcPr/>
                </a:tc>
                <a:tc>
                  <a:txBody>
                    <a:bodyPr/>
                    <a:lstStyle/>
                    <a:p>
                      <a:r>
                        <a:rPr lang="en-US" dirty="0"/>
                        <a:t>How to</a:t>
                      </a:r>
                      <a:r>
                        <a:rPr lang="en-US" baseline="0" dirty="0"/>
                        <a:t> Use in Influencing</a:t>
                      </a:r>
                      <a:endParaRPr lang="en-US" dirty="0"/>
                    </a:p>
                  </a:txBody>
                  <a:tcPr/>
                </a:tc>
                <a:tc>
                  <a:txBody>
                    <a:bodyPr/>
                    <a:lstStyle/>
                    <a:p>
                      <a:r>
                        <a:rPr lang="en-US" dirty="0"/>
                        <a:t>When to Use</a:t>
                      </a:r>
                      <a:r>
                        <a:rPr lang="en-US" baseline="0" dirty="0"/>
                        <a:t> in Influencing</a:t>
                      </a:r>
                      <a:endParaRPr lang="en-US" dirty="0"/>
                    </a:p>
                  </a:txBody>
                  <a:tcPr/>
                </a:tc>
                <a:extLst>
                  <a:ext uri="{0D108BD9-81ED-4DB2-BD59-A6C34878D82A}">
                    <a16:rowId xmlns="" xmlns:a16="http://schemas.microsoft.com/office/drawing/2014/main" val="10000"/>
                  </a:ext>
                </a:extLst>
              </a:tr>
              <a:tr h="2340769">
                <a:tc>
                  <a:txBody>
                    <a:bodyPr/>
                    <a:lstStyle/>
                    <a:p>
                      <a:r>
                        <a:rPr lang="en-US" dirty="0"/>
                        <a:t>Push</a:t>
                      </a:r>
                    </a:p>
                  </a:txBody>
                  <a:tcPr/>
                </a:tc>
                <a:tc>
                  <a:txBody>
                    <a:bodyPr/>
                    <a:lstStyle/>
                    <a:p>
                      <a:pPr marL="285750" indent="-285750">
                        <a:buFont typeface="Arial" panose="020B0604020202020204" pitchFamily="34" charset="0"/>
                        <a:buChar char="•"/>
                      </a:pPr>
                      <a:r>
                        <a:rPr lang="en-US" dirty="0"/>
                        <a:t>State your position</a:t>
                      </a:r>
                    </a:p>
                    <a:p>
                      <a:pPr marL="285750" indent="-285750">
                        <a:buFont typeface="Arial" panose="020B0604020202020204" pitchFamily="34" charset="0"/>
                        <a:buChar char="•"/>
                      </a:pPr>
                      <a:r>
                        <a:rPr lang="en-US" dirty="0"/>
                        <a:t>Get your point across</a:t>
                      </a:r>
                    </a:p>
                    <a:p>
                      <a:pPr marL="285750" indent="-285750">
                        <a:buFont typeface="Arial" panose="020B0604020202020204" pitchFamily="34" charset="0"/>
                        <a:buChar char="•"/>
                      </a:pPr>
                      <a:r>
                        <a:rPr lang="en-US" dirty="0"/>
                        <a:t>“One</a:t>
                      </a:r>
                      <a:r>
                        <a:rPr lang="en-US" baseline="0" dirty="0"/>
                        <a:t> way” type feeling</a:t>
                      </a:r>
                    </a:p>
                    <a:p>
                      <a:pPr marL="285750" indent="-285750">
                        <a:buFont typeface="Arial" panose="020B0604020202020204" pitchFamily="34" charset="0"/>
                        <a:buChar char="•"/>
                      </a:pPr>
                      <a:r>
                        <a:rPr lang="en-US" baseline="0" dirty="0"/>
                        <a:t>Clear action, logical conclusion</a:t>
                      </a:r>
                    </a:p>
                    <a:p>
                      <a:pPr marL="285750" indent="-285750">
                        <a:buFont typeface="Arial" panose="020B0604020202020204" pitchFamily="34" charset="0"/>
                        <a:buChar char="•"/>
                      </a:pPr>
                      <a:r>
                        <a:rPr lang="en-US" baseline="0" dirty="0"/>
                        <a:t>Clearly stated goals</a:t>
                      </a:r>
                    </a:p>
                    <a:p>
                      <a:pPr marL="285750" indent="-285750">
                        <a:buFont typeface="Arial" panose="020B0604020202020204" pitchFamily="34" charset="0"/>
                        <a:buChar char="•"/>
                      </a:pPr>
                      <a:r>
                        <a:rPr lang="en-US" baseline="0" dirty="0"/>
                        <a:t>Assert what you want</a:t>
                      </a:r>
                    </a:p>
                    <a:p>
                      <a:pPr marL="285750" indent="-285750">
                        <a:buFont typeface="Arial" panose="020B0604020202020204" pitchFamily="34" charset="0"/>
                        <a:buChar char="•"/>
                      </a:pPr>
                      <a:r>
                        <a:rPr lang="en-US" baseline="0" dirty="0"/>
                        <a:t>Suggest other concrete ways the other person can assist you</a:t>
                      </a:r>
                      <a:endParaRPr lang="en-US" dirty="0"/>
                    </a:p>
                  </a:txBody>
                  <a:tcPr/>
                </a:tc>
                <a:tc>
                  <a:txBody>
                    <a:bodyPr/>
                    <a:lstStyle/>
                    <a:p>
                      <a:pPr marL="285750" indent="-285750">
                        <a:buFont typeface="Arial" panose="020B0604020202020204" pitchFamily="34" charset="0"/>
                        <a:buChar char="•"/>
                      </a:pPr>
                      <a:r>
                        <a:rPr lang="en-US" dirty="0"/>
                        <a:t>You know what you want</a:t>
                      </a:r>
                    </a:p>
                    <a:p>
                      <a:pPr marL="285750" indent="-285750">
                        <a:buFont typeface="Arial" panose="020B0604020202020204" pitchFamily="34" charset="0"/>
                        <a:buChar char="•"/>
                      </a:pPr>
                      <a:r>
                        <a:rPr lang="en-US" dirty="0"/>
                        <a:t>You have good reasons for your positon</a:t>
                      </a:r>
                    </a:p>
                    <a:p>
                      <a:pPr marL="285750" indent="-285750">
                        <a:buFont typeface="Arial" panose="020B0604020202020204" pitchFamily="34" charset="0"/>
                        <a:buChar char="•"/>
                      </a:pPr>
                      <a:r>
                        <a:rPr lang="en-US" dirty="0"/>
                        <a:t>You</a:t>
                      </a:r>
                      <a:r>
                        <a:rPr lang="en-US" baseline="0" dirty="0"/>
                        <a:t> believe you need a direct approach</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572388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85800"/>
          </a:xfrm>
        </p:spPr>
        <p:txBody>
          <a:bodyPr>
            <a:normAutofit/>
          </a:bodyPr>
          <a:lstStyle/>
          <a:p>
            <a:pPr algn="ctr"/>
            <a:r>
              <a:rPr lang="en-US" sz="4000" dirty="0">
                <a:solidFill>
                  <a:schemeClr val="tx1"/>
                </a:solidFill>
              </a:rPr>
              <a:t>Influencing Strategies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656297651"/>
              </p:ext>
            </p:extLst>
          </p:nvPr>
        </p:nvGraphicFramePr>
        <p:xfrm>
          <a:off x="914400" y="2286000"/>
          <a:ext cx="7315200" cy="3343751"/>
        </p:xfrm>
        <a:graphic>
          <a:graphicData uri="http://schemas.openxmlformats.org/drawingml/2006/table">
            <a:tbl>
              <a:tblPr firstRow="1" bandRow="1">
                <a:tableStyleId>{5C22544A-7EE6-4342-B048-85BDC9FD1C3A}</a:tableStyleId>
              </a:tblPr>
              <a:tblGrid>
                <a:gridCol w="1242204">
                  <a:extLst>
                    <a:ext uri="{9D8B030D-6E8A-4147-A177-3AD203B41FA5}">
                      <a16:colId xmlns="" xmlns:a16="http://schemas.microsoft.com/office/drawing/2014/main" val="20000"/>
                    </a:ext>
                  </a:extLst>
                </a:gridCol>
                <a:gridCol w="3634596">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tblGrid>
              <a:tr h="783431">
                <a:tc>
                  <a:txBody>
                    <a:bodyPr/>
                    <a:lstStyle/>
                    <a:p>
                      <a:r>
                        <a:rPr lang="en-US" dirty="0"/>
                        <a:t>Technique</a:t>
                      </a:r>
                    </a:p>
                  </a:txBody>
                  <a:tcPr/>
                </a:tc>
                <a:tc>
                  <a:txBody>
                    <a:bodyPr/>
                    <a:lstStyle/>
                    <a:p>
                      <a:r>
                        <a:rPr lang="en-US" dirty="0"/>
                        <a:t>How to</a:t>
                      </a:r>
                      <a:r>
                        <a:rPr lang="en-US" baseline="0" dirty="0"/>
                        <a:t> Use in Influencing</a:t>
                      </a:r>
                      <a:endParaRPr lang="en-US" dirty="0"/>
                    </a:p>
                  </a:txBody>
                  <a:tcPr/>
                </a:tc>
                <a:tc>
                  <a:txBody>
                    <a:bodyPr/>
                    <a:lstStyle/>
                    <a:p>
                      <a:r>
                        <a:rPr lang="en-US" dirty="0"/>
                        <a:t>When to Use</a:t>
                      </a:r>
                      <a:r>
                        <a:rPr lang="en-US" baseline="0" dirty="0"/>
                        <a:t> in Influencing</a:t>
                      </a:r>
                      <a:endParaRPr lang="en-US" dirty="0"/>
                    </a:p>
                  </a:txBody>
                  <a:tcPr/>
                </a:tc>
                <a:extLst>
                  <a:ext uri="{0D108BD9-81ED-4DB2-BD59-A6C34878D82A}">
                    <a16:rowId xmlns="" xmlns:a16="http://schemas.microsoft.com/office/drawing/2014/main" val="10000"/>
                  </a:ext>
                </a:extLst>
              </a:tr>
              <a:tr h="2340769">
                <a:tc>
                  <a:txBody>
                    <a:bodyPr/>
                    <a:lstStyle/>
                    <a:p>
                      <a:r>
                        <a:rPr lang="en-US" dirty="0"/>
                        <a:t>Pull</a:t>
                      </a:r>
                    </a:p>
                  </a:txBody>
                  <a:tcPr/>
                </a:tc>
                <a:tc>
                  <a:txBody>
                    <a:bodyPr/>
                    <a:lstStyle/>
                    <a:p>
                      <a:pPr marL="285750" indent="-285750">
                        <a:buFont typeface="Arial" panose="020B0604020202020204" pitchFamily="34" charset="0"/>
                        <a:buChar char="•"/>
                      </a:pPr>
                      <a:r>
                        <a:rPr lang="en-US" dirty="0"/>
                        <a:t>Draw</a:t>
                      </a:r>
                      <a:r>
                        <a:rPr lang="en-US" baseline="0" dirty="0"/>
                        <a:t> out the other person</a:t>
                      </a:r>
                    </a:p>
                    <a:p>
                      <a:pPr marL="285750" indent="-285750">
                        <a:buFont typeface="Arial" panose="020B0604020202020204" pitchFamily="34" charset="0"/>
                        <a:buChar char="•"/>
                      </a:pPr>
                      <a:r>
                        <a:rPr lang="en-US" baseline="0" dirty="0"/>
                        <a:t>Understand the other person’s position</a:t>
                      </a:r>
                    </a:p>
                    <a:p>
                      <a:pPr marL="285750" indent="-285750">
                        <a:buFont typeface="Arial" panose="020B0604020202020204" pitchFamily="34" charset="0"/>
                        <a:buChar char="•"/>
                      </a:pPr>
                      <a:r>
                        <a:rPr lang="en-US" baseline="0" dirty="0"/>
                        <a:t>Create shared commitment</a:t>
                      </a:r>
                    </a:p>
                    <a:p>
                      <a:pPr marL="285750" indent="-285750">
                        <a:buFont typeface="Arial" panose="020B0604020202020204" pitchFamily="34" charset="0"/>
                        <a:buChar char="•"/>
                      </a:pPr>
                      <a:r>
                        <a:rPr lang="en-US" baseline="0" dirty="0"/>
                        <a:t>Ask Questions</a:t>
                      </a:r>
                    </a:p>
                    <a:p>
                      <a:pPr marL="285750" indent="-285750">
                        <a:buFont typeface="Wingdings" panose="05000000000000000000" pitchFamily="2" charset="2"/>
                        <a:buChar char="ü"/>
                      </a:pPr>
                      <a:r>
                        <a:rPr lang="en-US" baseline="0" dirty="0"/>
                        <a:t>Open-ended</a:t>
                      </a:r>
                    </a:p>
                    <a:p>
                      <a:pPr marL="285750" indent="-285750">
                        <a:buFont typeface="Wingdings" panose="05000000000000000000" pitchFamily="2" charset="2"/>
                        <a:buChar char="ü"/>
                      </a:pPr>
                      <a:r>
                        <a:rPr lang="en-US" baseline="0" dirty="0"/>
                        <a:t>Focused questions – focusing on alternatives</a:t>
                      </a:r>
                    </a:p>
                    <a:p>
                      <a:pPr marL="285750" indent="-285750">
                        <a:buFont typeface="Arial" panose="020B0604020202020204" pitchFamily="34" charset="0"/>
                        <a:buChar char="•"/>
                      </a:pPr>
                      <a:r>
                        <a:rPr lang="en-US" baseline="0" dirty="0"/>
                        <a:t>Summarize and feedback</a:t>
                      </a:r>
                      <a:endParaRPr lang="en-US" dirty="0"/>
                    </a:p>
                  </a:txBody>
                  <a:tcPr/>
                </a:tc>
                <a:tc>
                  <a:txBody>
                    <a:bodyPr/>
                    <a:lstStyle/>
                    <a:p>
                      <a:pPr marL="285750" indent="-285750">
                        <a:buFont typeface="Arial" panose="020B0604020202020204" pitchFamily="34" charset="0"/>
                        <a:buChar char="•"/>
                      </a:pPr>
                      <a:r>
                        <a:rPr lang="en-US" dirty="0"/>
                        <a:t>You want to build or maintain a relationship</a:t>
                      </a:r>
                    </a:p>
                    <a:p>
                      <a:pPr marL="285750" indent="-285750">
                        <a:buFont typeface="Arial" panose="020B0604020202020204" pitchFamily="34" charset="0"/>
                        <a:buChar char="•"/>
                      </a:pPr>
                      <a:r>
                        <a:rPr lang="en-US" dirty="0"/>
                        <a:t>You</a:t>
                      </a:r>
                      <a:r>
                        <a:rPr lang="en-US" baseline="0" dirty="0"/>
                        <a:t> need commitment and involvement</a:t>
                      </a:r>
                    </a:p>
                    <a:p>
                      <a:pPr marL="285750" indent="-285750">
                        <a:buFont typeface="Arial" panose="020B0604020202020204" pitchFamily="34" charset="0"/>
                        <a:buChar char="•"/>
                      </a:pPr>
                      <a:r>
                        <a:rPr lang="en-US" baseline="0" dirty="0"/>
                        <a:t>You need information</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728447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91400" cy="685800"/>
          </a:xfrm>
        </p:spPr>
        <p:txBody>
          <a:bodyPr>
            <a:normAutofit/>
          </a:bodyPr>
          <a:lstStyle/>
          <a:p>
            <a:pPr algn="ctr"/>
            <a:r>
              <a:rPr lang="en-US" sz="4000" dirty="0">
                <a:solidFill>
                  <a:schemeClr val="tx1"/>
                </a:solidFill>
              </a:rPr>
              <a:t>Influencing Strategies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940126236"/>
              </p:ext>
            </p:extLst>
          </p:nvPr>
        </p:nvGraphicFramePr>
        <p:xfrm>
          <a:off x="914400" y="2286000"/>
          <a:ext cx="7391400" cy="2743200"/>
        </p:xfrm>
        <a:graphic>
          <a:graphicData uri="http://schemas.openxmlformats.org/drawingml/2006/table">
            <a:tbl>
              <a:tblPr firstRow="1" bandRow="1">
                <a:tableStyleId>{5C22544A-7EE6-4342-B048-85BDC9FD1C3A}</a:tableStyleId>
              </a:tblPr>
              <a:tblGrid>
                <a:gridCol w="1255144">
                  <a:extLst>
                    <a:ext uri="{9D8B030D-6E8A-4147-A177-3AD203B41FA5}">
                      <a16:colId xmlns="" xmlns:a16="http://schemas.microsoft.com/office/drawing/2014/main" val="20000"/>
                    </a:ext>
                  </a:extLst>
                </a:gridCol>
                <a:gridCol w="3672456">
                  <a:extLst>
                    <a:ext uri="{9D8B030D-6E8A-4147-A177-3AD203B41FA5}">
                      <a16:colId xmlns="" xmlns:a16="http://schemas.microsoft.com/office/drawing/2014/main" val="20001"/>
                    </a:ext>
                  </a:extLst>
                </a:gridCol>
                <a:gridCol w="2463800">
                  <a:extLst>
                    <a:ext uri="{9D8B030D-6E8A-4147-A177-3AD203B41FA5}">
                      <a16:colId xmlns="" xmlns:a16="http://schemas.microsoft.com/office/drawing/2014/main" val="20002"/>
                    </a:ext>
                  </a:extLst>
                </a:gridCol>
              </a:tblGrid>
              <a:tr h="687891">
                <a:tc>
                  <a:txBody>
                    <a:bodyPr/>
                    <a:lstStyle/>
                    <a:p>
                      <a:r>
                        <a:rPr lang="en-US" dirty="0"/>
                        <a:t>Technique</a:t>
                      </a:r>
                    </a:p>
                  </a:txBody>
                  <a:tcPr/>
                </a:tc>
                <a:tc>
                  <a:txBody>
                    <a:bodyPr/>
                    <a:lstStyle/>
                    <a:p>
                      <a:r>
                        <a:rPr lang="en-US" dirty="0"/>
                        <a:t>How to</a:t>
                      </a:r>
                      <a:r>
                        <a:rPr lang="en-US" baseline="0" dirty="0"/>
                        <a:t> Use in Influencing</a:t>
                      </a:r>
                      <a:endParaRPr lang="en-US" dirty="0"/>
                    </a:p>
                  </a:txBody>
                  <a:tcPr/>
                </a:tc>
                <a:tc>
                  <a:txBody>
                    <a:bodyPr/>
                    <a:lstStyle/>
                    <a:p>
                      <a:r>
                        <a:rPr lang="en-US" dirty="0"/>
                        <a:t>When to Use</a:t>
                      </a:r>
                      <a:r>
                        <a:rPr lang="en-US" baseline="0" dirty="0"/>
                        <a:t> in Influencing</a:t>
                      </a:r>
                      <a:endParaRPr lang="en-US" dirty="0"/>
                    </a:p>
                  </a:txBody>
                  <a:tcPr/>
                </a:tc>
                <a:extLst>
                  <a:ext uri="{0D108BD9-81ED-4DB2-BD59-A6C34878D82A}">
                    <a16:rowId xmlns="" xmlns:a16="http://schemas.microsoft.com/office/drawing/2014/main" val="10000"/>
                  </a:ext>
                </a:extLst>
              </a:tr>
              <a:tr h="2055309">
                <a:tc>
                  <a:txBody>
                    <a:bodyPr/>
                    <a:lstStyle/>
                    <a:p>
                      <a:r>
                        <a:rPr lang="en-US" dirty="0"/>
                        <a:t>Push/Pull</a:t>
                      </a:r>
                    </a:p>
                  </a:txBody>
                  <a:tcPr/>
                </a:tc>
                <a:tc>
                  <a:txBody>
                    <a:bodyPr/>
                    <a:lstStyle/>
                    <a:p>
                      <a:pPr marL="285750" indent="-285750">
                        <a:buFont typeface="Arial" panose="020B0604020202020204" pitchFamily="34" charset="0"/>
                        <a:buChar char="•"/>
                      </a:pPr>
                      <a:r>
                        <a:rPr lang="en-US" dirty="0"/>
                        <a:t>Provide direction</a:t>
                      </a:r>
                    </a:p>
                    <a:p>
                      <a:pPr marL="285750" indent="-285750">
                        <a:buFont typeface="Arial" panose="020B0604020202020204" pitchFamily="34" charset="0"/>
                        <a:buChar char="•"/>
                      </a:pPr>
                      <a:r>
                        <a:rPr lang="en-US" dirty="0"/>
                        <a:t>Promote</a:t>
                      </a:r>
                      <a:r>
                        <a:rPr lang="en-US" baseline="0" dirty="0"/>
                        <a:t> agreement and commitment</a:t>
                      </a:r>
                    </a:p>
                    <a:p>
                      <a:pPr marL="285750" indent="-285750">
                        <a:buFont typeface="Arial" panose="020B0604020202020204" pitchFamily="34" charset="0"/>
                        <a:buChar char="•"/>
                      </a:pPr>
                      <a:r>
                        <a:rPr lang="en-US" baseline="0" dirty="0"/>
                        <a:t>Offer incentives to make it easier for the other person to do what you want</a:t>
                      </a:r>
                      <a:endParaRPr lang="en-US" dirty="0"/>
                    </a:p>
                  </a:txBody>
                  <a:tcPr/>
                </a:tc>
                <a:tc>
                  <a:txBody>
                    <a:bodyPr/>
                    <a:lstStyle/>
                    <a:p>
                      <a:pPr marL="285750" indent="-285750">
                        <a:buFont typeface="Arial" panose="020B0604020202020204" pitchFamily="34" charset="0"/>
                        <a:buChar char="•"/>
                      </a:pPr>
                      <a:r>
                        <a:rPr lang="en-US" dirty="0"/>
                        <a:t>You</a:t>
                      </a:r>
                      <a:r>
                        <a:rPr lang="en-US" baseline="0" dirty="0"/>
                        <a:t> want breakthrough results</a:t>
                      </a:r>
                    </a:p>
                    <a:p>
                      <a:pPr marL="285750" indent="-285750">
                        <a:buFont typeface="Arial" panose="020B0604020202020204" pitchFamily="34" charset="0"/>
                        <a:buChar char="•"/>
                      </a:pPr>
                      <a:r>
                        <a:rPr lang="en-US" baseline="0" dirty="0"/>
                        <a:t>You want meaningful dialogue</a:t>
                      </a: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7190355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1143000"/>
          </a:xfrm>
        </p:spPr>
        <p:txBody>
          <a:bodyPr>
            <a:noAutofit/>
          </a:bodyPr>
          <a:lstStyle/>
          <a:p>
            <a:pPr algn="ctr"/>
            <a:r>
              <a:rPr lang="en-US" sz="4000" dirty="0">
                <a:solidFill>
                  <a:schemeClr val="tx1"/>
                </a:solidFill>
              </a:rPr>
              <a:t>Suggestions for Gaining Cooperation</a:t>
            </a:r>
          </a:p>
        </p:txBody>
      </p:sp>
      <p:sp>
        <p:nvSpPr>
          <p:cNvPr id="3" name="Subtitle 2"/>
          <p:cNvSpPr>
            <a:spLocks noGrp="1"/>
          </p:cNvSpPr>
          <p:nvPr>
            <p:ph type="subTitle" idx="1"/>
          </p:nvPr>
        </p:nvSpPr>
        <p:spPr>
          <a:xfrm>
            <a:off x="914400" y="2209800"/>
            <a:ext cx="7315200" cy="3733800"/>
          </a:xfrm>
        </p:spPr>
        <p:txBody>
          <a:bodyPr>
            <a:normAutofit/>
          </a:bodyPr>
          <a:lstStyle/>
          <a:p>
            <a:pPr algn="l"/>
            <a:r>
              <a:rPr lang="en-US" dirty="0"/>
              <a:t>1. Ask people to help, don’t demand</a:t>
            </a:r>
          </a:p>
          <a:p>
            <a:pPr algn="l"/>
            <a:r>
              <a:rPr lang="en-US" dirty="0"/>
              <a:t>2. Promise to return a favor.  Then do it.</a:t>
            </a:r>
          </a:p>
          <a:p>
            <a:pPr algn="l"/>
            <a:r>
              <a:rPr lang="en-US" dirty="0"/>
              <a:t>3. Describe the problem objectively, avoid blaming or accusations.</a:t>
            </a:r>
          </a:p>
          <a:p>
            <a:pPr algn="l"/>
            <a:r>
              <a:rPr lang="en-US" dirty="0"/>
              <a:t>4. Describe clearly why cooperation is important.</a:t>
            </a:r>
          </a:p>
          <a:p>
            <a:pPr algn="l"/>
            <a:r>
              <a:rPr lang="en-US" dirty="0"/>
              <a:t>5. Clearly outline the benefits.</a:t>
            </a:r>
          </a:p>
          <a:p>
            <a:pPr algn="l"/>
            <a:r>
              <a:rPr lang="en-US" dirty="0"/>
              <a:t>6. Define mutual benefits (outcomes) for the cooperation you are requesting.</a:t>
            </a:r>
          </a:p>
        </p:txBody>
      </p:sp>
    </p:spTree>
    <p:extLst>
      <p:ext uri="{BB962C8B-B14F-4D97-AF65-F5344CB8AC3E}">
        <p14:creationId xmlns:p14="http://schemas.microsoft.com/office/powerpoint/2010/main" val="31892208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315200" cy="1066800"/>
          </a:xfrm>
        </p:spPr>
        <p:txBody>
          <a:bodyPr>
            <a:noAutofit/>
          </a:bodyPr>
          <a:lstStyle/>
          <a:p>
            <a:pPr algn="ctr"/>
            <a:r>
              <a:rPr lang="en-US" sz="4000" dirty="0">
                <a:solidFill>
                  <a:schemeClr val="tx1"/>
                </a:solidFill>
              </a:rPr>
              <a:t>Suggestions for Gaining Cooperation</a:t>
            </a:r>
          </a:p>
        </p:txBody>
      </p:sp>
      <p:sp>
        <p:nvSpPr>
          <p:cNvPr id="3" name="Subtitle 2"/>
          <p:cNvSpPr>
            <a:spLocks noGrp="1"/>
          </p:cNvSpPr>
          <p:nvPr>
            <p:ph type="subTitle" idx="1"/>
          </p:nvPr>
        </p:nvSpPr>
        <p:spPr>
          <a:xfrm>
            <a:off x="1143000" y="1905000"/>
            <a:ext cx="6172200" cy="685800"/>
          </a:xfrm>
        </p:spPr>
        <p:txBody>
          <a:bodyPr>
            <a:normAutofit/>
          </a:bodyPr>
          <a:lstStyle/>
          <a:p>
            <a:pPr algn="l"/>
            <a:r>
              <a:rPr lang="en-US" dirty="0"/>
              <a:t> </a:t>
            </a:r>
          </a:p>
        </p:txBody>
      </p:sp>
      <p:sp>
        <p:nvSpPr>
          <p:cNvPr id="4" name="Rectangle 3"/>
          <p:cNvSpPr/>
          <p:nvPr/>
        </p:nvSpPr>
        <p:spPr>
          <a:xfrm>
            <a:off x="914400" y="2209800"/>
            <a:ext cx="7315200" cy="3693319"/>
          </a:xfrm>
          <a:prstGeom prst="rect">
            <a:avLst/>
          </a:prstGeom>
        </p:spPr>
        <p:txBody>
          <a:bodyPr wrap="square">
            <a:spAutoFit/>
          </a:bodyPr>
          <a:lstStyle/>
          <a:p>
            <a:r>
              <a:rPr lang="en-US" sz="2600" dirty="0"/>
              <a:t>7.  Ask for ideas for achieving desired results.</a:t>
            </a:r>
          </a:p>
          <a:p>
            <a:r>
              <a:rPr lang="en-US" sz="2600" dirty="0"/>
              <a:t>8.  Negotiate agreements on specific actions to take.</a:t>
            </a:r>
          </a:p>
          <a:p>
            <a:r>
              <a:rPr lang="en-US" sz="2600" dirty="0"/>
              <a:t>9.  Decide together what “success” is.</a:t>
            </a:r>
          </a:p>
          <a:p>
            <a:r>
              <a:rPr lang="en-US" sz="2600" dirty="0"/>
              <a:t>10. Listen and respond with empathy to concerns and needs.</a:t>
            </a:r>
          </a:p>
          <a:p>
            <a:r>
              <a:rPr lang="en-US" sz="2600" dirty="0"/>
              <a:t>11.  Build support for your positions that can apply pressure on those who are not cooperative.</a:t>
            </a:r>
          </a:p>
          <a:p>
            <a:r>
              <a:rPr lang="en-US" sz="2600" dirty="0"/>
              <a:t>12.  Offer your support when needed.</a:t>
            </a:r>
          </a:p>
        </p:txBody>
      </p:sp>
    </p:spTree>
    <p:extLst>
      <p:ext uri="{BB962C8B-B14F-4D97-AF65-F5344CB8AC3E}">
        <p14:creationId xmlns:p14="http://schemas.microsoft.com/office/powerpoint/2010/main" val="23263746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1143000"/>
          </a:xfrm>
        </p:spPr>
        <p:txBody>
          <a:bodyPr>
            <a:noAutofit/>
          </a:bodyPr>
          <a:lstStyle/>
          <a:p>
            <a:pPr algn="ctr"/>
            <a:r>
              <a:rPr lang="en-US" sz="4000" dirty="0">
                <a:solidFill>
                  <a:schemeClr val="tx1"/>
                </a:solidFill>
              </a:rPr>
              <a:t>Influencing Skills – Process and Techniques</a:t>
            </a:r>
          </a:p>
        </p:txBody>
      </p:sp>
      <p:sp>
        <p:nvSpPr>
          <p:cNvPr id="3" name="Subtitle 2"/>
          <p:cNvSpPr>
            <a:spLocks noGrp="1"/>
          </p:cNvSpPr>
          <p:nvPr>
            <p:ph type="subTitle" idx="1"/>
          </p:nvPr>
        </p:nvSpPr>
        <p:spPr>
          <a:xfrm>
            <a:off x="914400" y="2209800"/>
            <a:ext cx="7315200" cy="3352800"/>
          </a:xfrm>
        </p:spPr>
        <p:txBody>
          <a:bodyPr>
            <a:normAutofit fontScale="85000" lnSpcReduction="20000"/>
          </a:bodyPr>
          <a:lstStyle/>
          <a:p>
            <a:pPr marL="457200" indent="-457200" algn="l">
              <a:buFont typeface="Arial" panose="020B0604020202020204" pitchFamily="34" charset="0"/>
              <a:buChar char="•"/>
            </a:pPr>
            <a:r>
              <a:rPr lang="en-US" dirty="0"/>
              <a:t>Start with planning and stakeholder analysis</a:t>
            </a:r>
          </a:p>
          <a:p>
            <a:pPr marL="914400" lvl="1" indent="-457200" algn="l">
              <a:buFont typeface="Wingdings" panose="05000000000000000000" pitchFamily="2" charset="2"/>
              <a:buChar char="ü"/>
            </a:pPr>
            <a:r>
              <a:rPr lang="en-US" dirty="0"/>
              <a:t>What behavior, attitude or value am I trying to affect?</a:t>
            </a:r>
          </a:p>
          <a:p>
            <a:pPr marL="914400" lvl="1" indent="-457200" algn="l">
              <a:buFont typeface="Wingdings" panose="05000000000000000000" pitchFamily="2" charset="2"/>
              <a:buChar char="ü"/>
            </a:pPr>
            <a:r>
              <a:rPr lang="en-US" dirty="0"/>
              <a:t>Who am I trying to influence?</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r>
              <a:rPr lang="en-US" dirty="0"/>
              <a:t>Harness peer pressure</a:t>
            </a:r>
          </a:p>
          <a:p>
            <a:pPr marL="914400" lvl="1" indent="-457200" algn="l">
              <a:buFont typeface="Wingdings" panose="05000000000000000000" pitchFamily="2" charset="2"/>
              <a:buChar char="ü"/>
            </a:pPr>
            <a:r>
              <a:rPr lang="en-US" dirty="0"/>
              <a:t>Within the pool of people you are trying to influence, identify the set of individuals with the most existing influence</a:t>
            </a:r>
          </a:p>
          <a:p>
            <a:pPr marL="914400" lvl="1" indent="-457200" algn="l">
              <a:buFont typeface="Wingdings" panose="05000000000000000000" pitchFamily="2" charset="2"/>
              <a:buChar char="ü"/>
            </a:pPr>
            <a:r>
              <a:rPr lang="en-US" dirty="0"/>
              <a:t>Focus your influencing strategy / efforts on key influencers / opinion leaders – put them to work for you because they will influence others</a:t>
            </a:r>
          </a:p>
        </p:txBody>
      </p:sp>
    </p:spTree>
    <p:extLst>
      <p:ext uri="{BB962C8B-B14F-4D97-AF65-F5344CB8AC3E}">
        <p14:creationId xmlns:p14="http://schemas.microsoft.com/office/powerpoint/2010/main" val="3976184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endParaRPr lang="en-US" sz="60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2152650"/>
          </a:xfrm>
        </p:spPr>
        <p:txBody>
          <a:bodyPr>
            <a:normAutofit/>
          </a:bodyPr>
          <a:lstStyle/>
          <a:p>
            <a:pPr algn="ctr"/>
            <a:r>
              <a:rPr lang="en-US" sz="4000" dirty="0">
                <a:solidFill>
                  <a:schemeClr val="tx1"/>
                </a:solidFill>
                <a:effectLst/>
              </a:rPr>
              <a:t>Topic 10: </a:t>
            </a:r>
            <a:br>
              <a:rPr lang="en-US" sz="4000" dirty="0">
                <a:solidFill>
                  <a:schemeClr val="tx1"/>
                </a:solidFill>
                <a:effectLst/>
              </a:rPr>
            </a:br>
            <a:r>
              <a:rPr lang="en-US" sz="4000" dirty="0">
                <a:solidFill>
                  <a:schemeClr val="tx1"/>
                </a:solidFill>
                <a:effectLst/>
              </a:rPr>
              <a:t>Collaboration and Navigating Change </a:t>
            </a:r>
            <a:endParaRPr lang="en-US" sz="40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25" y="3524250"/>
            <a:ext cx="6381750" cy="2571750"/>
          </a:xfrm>
          <a:prstGeom prst="rect">
            <a:avLst/>
          </a:prstGeom>
        </p:spPr>
      </p:pic>
    </p:spTree>
    <p:extLst>
      <p:ext uri="{BB962C8B-B14F-4D97-AF65-F5344CB8AC3E}">
        <p14:creationId xmlns:p14="http://schemas.microsoft.com/office/powerpoint/2010/main" val="17455801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15200" cy="1219200"/>
          </a:xfrm>
        </p:spPr>
        <p:txBody>
          <a:bodyPr/>
          <a:lstStyle/>
          <a:p>
            <a:pPr algn="ctr"/>
            <a:r>
              <a:rPr lang="en-US" sz="4000" dirty="0">
                <a:solidFill>
                  <a:schemeClr val="tx1"/>
                </a:solidFill>
              </a:rPr>
              <a:t>Reading: The Discipline of Collaboration </a:t>
            </a:r>
          </a:p>
        </p:txBody>
      </p:sp>
      <p:sp>
        <p:nvSpPr>
          <p:cNvPr id="3" name="Subtitle 2"/>
          <p:cNvSpPr>
            <a:spLocks noGrp="1"/>
          </p:cNvSpPr>
          <p:nvPr>
            <p:ph type="subTitle" idx="1"/>
          </p:nvPr>
        </p:nvSpPr>
        <p:spPr>
          <a:xfrm>
            <a:off x="2209800" y="3505200"/>
            <a:ext cx="6172200" cy="685800"/>
          </a:xfrm>
        </p:spPr>
        <p:txBody>
          <a:bodyPr>
            <a:normAutofit/>
          </a:bodyPr>
          <a:lstStyle/>
          <a:p>
            <a:r>
              <a:rPr lang="en-US" dirty="0"/>
              <a:t> </a:t>
            </a:r>
          </a:p>
        </p:txBody>
      </p:sp>
      <p:graphicFrame>
        <p:nvGraphicFramePr>
          <p:cNvPr id="7" name="Object 6"/>
          <p:cNvGraphicFramePr>
            <a:graphicFrameLocks noChangeAspect="1"/>
          </p:cNvGraphicFramePr>
          <p:nvPr>
            <p:extLst>
              <p:ext uri="{D42A27DB-BD31-4B8C-83A1-F6EECF244321}">
                <p14:modId xmlns:p14="http://schemas.microsoft.com/office/powerpoint/2010/main" val="2253387873"/>
              </p:ext>
            </p:extLst>
          </p:nvPr>
        </p:nvGraphicFramePr>
        <p:xfrm>
          <a:off x="4114800" y="2886075"/>
          <a:ext cx="914400" cy="771525"/>
        </p:xfrm>
        <a:graphic>
          <a:graphicData uri="http://schemas.openxmlformats.org/presentationml/2006/ole">
            <mc:AlternateContent xmlns:mc="http://schemas.openxmlformats.org/markup-compatibility/2006">
              <mc:Choice xmlns:v="urn:schemas-microsoft-com:vml" Requires="v">
                <p:oleObj spid="_x0000_s4176"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4114800" y="2886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787337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838200"/>
          </a:xfrm>
        </p:spPr>
        <p:txBody>
          <a:bodyPr/>
          <a:lstStyle/>
          <a:p>
            <a:pPr algn="ctr"/>
            <a:r>
              <a:rPr lang="en-US" sz="4000" dirty="0">
                <a:solidFill>
                  <a:schemeClr val="tx1"/>
                </a:solidFill>
              </a:rPr>
              <a:t>Systems Thinking </a:t>
            </a:r>
          </a:p>
        </p:txBody>
      </p:sp>
      <p:sp>
        <p:nvSpPr>
          <p:cNvPr id="3" name="Subtitle 2"/>
          <p:cNvSpPr>
            <a:spLocks noGrp="1"/>
          </p:cNvSpPr>
          <p:nvPr>
            <p:ph type="subTitle" idx="1"/>
          </p:nvPr>
        </p:nvSpPr>
        <p:spPr>
          <a:xfrm>
            <a:off x="2209800" y="3505200"/>
            <a:ext cx="6172200" cy="685800"/>
          </a:xfrm>
        </p:spPr>
        <p:txBody>
          <a:bodyPr>
            <a:normAutofit/>
          </a:bodyPr>
          <a:lstStyle/>
          <a:p>
            <a:r>
              <a:rPr lang="en-US" dirty="0"/>
              <a:t> </a:t>
            </a:r>
          </a:p>
        </p:txBody>
      </p:sp>
      <p:sp>
        <p:nvSpPr>
          <p:cNvPr id="6" name="TextBox 5"/>
          <p:cNvSpPr txBox="1"/>
          <p:nvPr/>
        </p:nvSpPr>
        <p:spPr>
          <a:xfrm>
            <a:off x="419940" y="2286000"/>
            <a:ext cx="414513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A management discipline that concerns an understanding of a system by examining the linkages and interactions between the components that comprise the entirety of that defined system </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937" y="2209800"/>
            <a:ext cx="4157663" cy="3059413"/>
          </a:xfrm>
          <a:prstGeom prst="rect">
            <a:avLst/>
          </a:prstGeom>
        </p:spPr>
      </p:pic>
    </p:spTree>
    <p:extLst>
      <p:ext uri="{BB962C8B-B14F-4D97-AF65-F5344CB8AC3E}">
        <p14:creationId xmlns:p14="http://schemas.microsoft.com/office/powerpoint/2010/main" val="10329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685800"/>
          </a:xfrm>
        </p:spPr>
        <p:txBody>
          <a:bodyPr/>
          <a:lstStyle/>
          <a:p>
            <a:pPr algn="ctr"/>
            <a:r>
              <a:rPr lang="en-US" sz="4000" dirty="0">
                <a:solidFill>
                  <a:schemeClr val="tx1"/>
                </a:solidFill>
              </a:rPr>
              <a:t>Emotional Intelligence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390775"/>
            <a:ext cx="5867400" cy="3324225"/>
          </a:xfrm>
          <a:prstGeom prst="rect">
            <a:avLst/>
          </a:prstGeom>
        </p:spPr>
      </p:pic>
    </p:spTree>
    <p:extLst>
      <p:ext uri="{BB962C8B-B14F-4D97-AF65-F5344CB8AC3E}">
        <p14:creationId xmlns:p14="http://schemas.microsoft.com/office/powerpoint/2010/main" val="12295108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762000"/>
          </a:xfrm>
        </p:spPr>
        <p:txBody>
          <a:bodyPr/>
          <a:lstStyle/>
          <a:p>
            <a:pPr algn="ctr"/>
            <a:r>
              <a:rPr lang="en-US" sz="4000" dirty="0">
                <a:solidFill>
                  <a:schemeClr val="tx1"/>
                </a:solidFill>
              </a:rPr>
              <a:t>Acquisition Systems </a:t>
            </a:r>
          </a:p>
        </p:txBody>
      </p:sp>
      <p:sp>
        <p:nvSpPr>
          <p:cNvPr id="3" name="Subtitle 2"/>
          <p:cNvSpPr>
            <a:spLocks noGrp="1"/>
          </p:cNvSpPr>
          <p:nvPr>
            <p:ph type="subTitle" idx="1"/>
          </p:nvPr>
        </p:nvSpPr>
        <p:spPr>
          <a:xfrm>
            <a:off x="1524000" y="3346966"/>
            <a:ext cx="6172200" cy="685800"/>
          </a:xfrm>
        </p:spPr>
        <p:txBody>
          <a:bodyPr>
            <a:normAutofit/>
          </a:bodyPr>
          <a:lstStyle/>
          <a:p>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325" y="2095500"/>
            <a:ext cx="6229350" cy="4076700"/>
          </a:xfrm>
          <a:prstGeom prst="rect">
            <a:avLst/>
          </a:prstGeom>
        </p:spPr>
      </p:pic>
    </p:spTree>
    <p:extLst>
      <p:ext uri="{BB962C8B-B14F-4D97-AF65-F5344CB8AC3E}">
        <p14:creationId xmlns:p14="http://schemas.microsoft.com/office/powerpoint/2010/main" val="12280558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1066800"/>
          </a:xfrm>
        </p:spPr>
        <p:txBody>
          <a:bodyPr>
            <a:normAutofit fontScale="90000"/>
          </a:bodyPr>
          <a:lstStyle/>
          <a:p>
            <a:pPr algn="ctr"/>
            <a:r>
              <a:rPr lang="en-US" sz="4000" dirty="0">
                <a:solidFill>
                  <a:schemeClr val="tx1"/>
                </a:solidFill>
              </a:rPr>
              <a:t>Burke-</a:t>
            </a:r>
            <a:r>
              <a:rPr lang="en-US" sz="4000" dirty="0" err="1">
                <a:solidFill>
                  <a:schemeClr val="tx1"/>
                </a:solidFill>
              </a:rPr>
              <a:t>Litwin</a:t>
            </a:r>
            <a:r>
              <a:rPr lang="en-US" sz="4000" dirty="0">
                <a:solidFill>
                  <a:schemeClr val="tx1"/>
                </a:solidFill>
              </a:rPr>
              <a:t> Model of Organizational Change and Performance  </a:t>
            </a:r>
          </a:p>
        </p:txBody>
      </p:sp>
      <p:sp>
        <p:nvSpPr>
          <p:cNvPr id="3" name="Subtitle 2"/>
          <p:cNvSpPr>
            <a:spLocks noGrp="1"/>
          </p:cNvSpPr>
          <p:nvPr>
            <p:ph type="subTitle" idx="1"/>
          </p:nvPr>
        </p:nvSpPr>
        <p:spPr>
          <a:xfrm>
            <a:off x="1524000" y="3346966"/>
            <a:ext cx="6172200" cy="685800"/>
          </a:xfrm>
        </p:spPr>
        <p:txBody>
          <a:bodyPr>
            <a:normAutofit/>
          </a:bodyPr>
          <a:lstStyle/>
          <a:p>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475" y="1981200"/>
            <a:ext cx="6115050" cy="4572000"/>
          </a:xfrm>
          <a:prstGeom prst="rect">
            <a:avLst/>
          </a:prstGeom>
        </p:spPr>
      </p:pic>
    </p:spTree>
    <p:extLst>
      <p:ext uri="{BB962C8B-B14F-4D97-AF65-F5344CB8AC3E}">
        <p14:creationId xmlns:p14="http://schemas.microsoft.com/office/powerpoint/2010/main" val="35318460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
            <a:ext cx="7315200" cy="1143000"/>
          </a:xfrm>
        </p:spPr>
        <p:txBody>
          <a:bodyPr>
            <a:noAutofit/>
          </a:bodyPr>
          <a:lstStyle/>
          <a:p>
            <a:pPr algn="ctr"/>
            <a:r>
              <a:rPr lang="en-US" sz="4000" dirty="0">
                <a:solidFill>
                  <a:schemeClr val="tx1"/>
                </a:solidFill>
              </a:rPr>
              <a:t>Identifying and Dealing with Drivers for Change </a:t>
            </a:r>
          </a:p>
        </p:txBody>
      </p:sp>
      <p:sp>
        <p:nvSpPr>
          <p:cNvPr id="3" name="Subtitle 2"/>
          <p:cNvSpPr>
            <a:spLocks noGrp="1"/>
          </p:cNvSpPr>
          <p:nvPr>
            <p:ph type="subTitle" idx="1"/>
          </p:nvPr>
        </p:nvSpPr>
        <p:spPr>
          <a:xfrm>
            <a:off x="2209800" y="3505200"/>
            <a:ext cx="6172200" cy="685800"/>
          </a:xfrm>
        </p:spPr>
        <p:txBody>
          <a:bodyPr>
            <a:normAutofit/>
          </a:bodyPr>
          <a:lstStyle/>
          <a:p>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641435147"/>
              </p:ext>
            </p:extLst>
          </p:nvPr>
        </p:nvGraphicFramePr>
        <p:xfrm>
          <a:off x="914400" y="1676400"/>
          <a:ext cx="7315200" cy="5029200"/>
        </p:xfrm>
        <a:graphic>
          <a:graphicData uri="http://schemas.openxmlformats.org/drawingml/2006/table">
            <a:tbl>
              <a:tblPr firstRow="1" bandRow="1">
                <a:tableStyleId>{5C22544A-7EE6-4342-B048-85BDC9FD1C3A}</a:tableStyleId>
              </a:tblPr>
              <a:tblGrid>
                <a:gridCol w="3657600">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tblGrid>
              <a:tr h="270878">
                <a:tc>
                  <a:txBody>
                    <a:bodyPr/>
                    <a:lstStyle/>
                    <a:p>
                      <a:r>
                        <a:rPr lang="en-US" dirty="0"/>
                        <a:t>Driver</a:t>
                      </a:r>
                      <a:r>
                        <a:rPr lang="en-US" baseline="0" dirty="0"/>
                        <a:t> for Change </a:t>
                      </a:r>
                      <a:endParaRPr lang="en-US" dirty="0"/>
                    </a:p>
                  </a:txBody>
                  <a:tcPr/>
                </a:tc>
                <a:tc>
                  <a:txBody>
                    <a:bodyPr/>
                    <a:lstStyle/>
                    <a:p>
                      <a:r>
                        <a:rPr lang="en-US" dirty="0"/>
                        <a:t>Examples… </a:t>
                      </a:r>
                    </a:p>
                  </a:txBody>
                  <a:tcPr/>
                </a:tc>
                <a:extLst>
                  <a:ext uri="{0D108BD9-81ED-4DB2-BD59-A6C34878D82A}">
                    <a16:rowId xmlns="" xmlns:a16="http://schemas.microsoft.com/office/drawing/2014/main" val="10000"/>
                  </a:ext>
                </a:extLst>
              </a:tr>
              <a:tr h="270878">
                <a:tc>
                  <a:txBody>
                    <a:bodyPr/>
                    <a:lstStyle/>
                    <a:p>
                      <a:r>
                        <a:rPr lang="en-US" dirty="0"/>
                        <a:t>External</a:t>
                      </a:r>
                      <a:r>
                        <a:rPr lang="en-US" baseline="0" dirty="0"/>
                        <a:t> Environment</a:t>
                      </a:r>
                      <a:endParaRPr lang="en-US" dirty="0"/>
                    </a:p>
                  </a:txBody>
                  <a:tcPr/>
                </a:tc>
                <a:tc>
                  <a:txBody>
                    <a:bodyPr/>
                    <a:lstStyle/>
                    <a:p>
                      <a:r>
                        <a:rPr lang="en-US" dirty="0"/>
                        <a:t>Trends, legislation, competition</a:t>
                      </a:r>
                      <a:r>
                        <a:rPr lang="en-US" baseline="0" dirty="0"/>
                        <a:t> and the economy </a:t>
                      </a:r>
                      <a:endParaRPr lang="en-US" dirty="0"/>
                    </a:p>
                  </a:txBody>
                  <a:tcPr/>
                </a:tc>
                <a:extLst>
                  <a:ext uri="{0D108BD9-81ED-4DB2-BD59-A6C34878D82A}">
                    <a16:rowId xmlns="" xmlns:a16="http://schemas.microsoft.com/office/drawing/2014/main" val="10001"/>
                  </a:ext>
                </a:extLst>
              </a:tr>
              <a:tr h="270878">
                <a:tc>
                  <a:txBody>
                    <a:bodyPr/>
                    <a:lstStyle/>
                    <a:p>
                      <a:r>
                        <a:rPr lang="en-US" dirty="0"/>
                        <a:t>Mission and Strategy </a:t>
                      </a:r>
                    </a:p>
                  </a:txBody>
                  <a:tcPr/>
                </a:tc>
                <a:tc>
                  <a:txBody>
                    <a:bodyPr/>
                    <a:lstStyle/>
                    <a:p>
                      <a:r>
                        <a:rPr lang="en-US" dirty="0"/>
                        <a:t>Foundation of all activity</a:t>
                      </a:r>
                    </a:p>
                  </a:txBody>
                  <a:tcPr/>
                </a:tc>
                <a:extLst>
                  <a:ext uri="{0D108BD9-81ED-4DB2-BD59-A6C34878D82A}">
                    <a16:rowId xmlns="" xmlns:a16="http://schemas.microsoft.com/office/drawing/2014/main" val="10002"/>
                  </a:ext>
                </a:extLst>
              </a:tr>
              <a:tr h="270878">
                <a:tc>
                  <a:txBody>
                    <a:bodyPr/>
                    <a:lstStyle/>
                    <a:p>
                      <a:r>
                        <a:rPr lang="en-US" dirty="0"/>
                        <a:t>Leadership</a:t>
                      </a:r>
                    </a:p>
                  </a:txBody>
                  <a:tcPr/>
                </a:tc>
                <a:tc>
                  <a:txBody>
                    <a:bodyPr/>
                    <a:lstStyle/>
                    <a:p>
                      <a:r>
                        <a:rPr lang="en-US" dirty="0"/>
                        <a:t>Attitudes and behaviors</a:t>
                      </a:r>
                      <a:r>
                        <a:rPr lang="en-US" baseline="0" dirty="0"/>
                        <a:t> of senior colleagues</a:t>
                      </a:r>
                      <a:endParaRPr lang="en-US" dirty="0"/>
                    </a:p>
                  </a:txBody>
                  <a:tcPr/>
                </a:tc>
                <a:extLst>
                  <a:ext uri="{0D108BD9-81ED-4DB2-BD59-A6C34878D82A}">
                    <a16:rowId xmlns="" xmlns:a16="http://schemas.microsoft.com/office/drawing/2014/main" val="10003"/>
                  </a:ext>
                </a:extLst>
              </a:tr>
              <a:tr h="270878">
                <a:tc>
                  <a:txBody>
                    <a:bodyPr/>
                    <a:lstStyle/>
                    <a:p>
                      <a:r>
                        <a:rPr lang="en-US" dirty="0"/>
                        <a:t>Organization</a:t>
                      </a:r>
                      <a:r>
                        <a:rPr lang="en-US" baseline="0" dirty="0"/>
                        <a:t> Culture </a:t>
                      </a:r>
                      <a:endParaRPr lang="en-US" dirty="0"/>
                    </a:p>
                  </a:txBody>
                  <a:tcPr/>
                </a:tc>
                <a:tc>
                  <a:txBody>
                    <a:bodyPr/>
                    <a:lstStyle/>
                    <a:p>
                      <a:r>
                        <a:rPr lang="en-US" dirty="0"/>
                        <a:t>Way things are done “here” </a:t>
                      </a:r>
                    </a:p>
                  </a:txBody>
                  <a:tcPr/>
                </a:tc>
                <a:extLst>
                  <a:ext uri="{0D108BD9-81ED-4DB2-BD59-A6C34878D82A}">
                    <a16:rowId xmlns="" xmlns:a16="http://schemas.microsoft.com/office/drawing/2014/main" val="10004"/>
                  </a:ext>
                </a:extLst>
              </a:tr>
              <a:tr h="270878">
                <a:tc>
                  <a:txBody>
                    <a:bodyPr/>
                    <a:lstStyle/>
                    <a:p>
                      <a:r>
                        <a:rPr lang="en-US" dirty="0"/>
                        <a:t>Structure</a:t>
                      </a:r>
                    </a:p>
                  </a:txBody>
                  <a:tcPr/>
                </a:tc>
                <a:tc>
                  <a:txBody>
                    <a:bodyPr/>
                    <a:lstStyle/>
                    <a:p>
                      <a:r>
                        <a:rPr lang="en-US" dirty="0"/>
                        <a:t>Organizational</a:t>
                      </a:r>
                      <a:r>
                        <a:rPr lang="en-US" baseline="0" dirty="0"/>
                        <a:t> chart, reporting relationships </a:t>
                      </a:r>
                      <a:endParaRPr lang="en-US" dirty="0"/>
                    </a:p>
                  </a:txBody>
                  <a:tcPr/>
                </a:tc>
                <a:extLst>
                  <a:ext uri="{0D108BD9-81ED-4DB2-BD59-A6C34878D82A}">
                    <a16:rowId xmlns="" xmlns:a16="http://schemas.microsoft.com/office/drawing/2014/main" val="10005"/>
                  </a:ext>
                </a:extLst>
              </a:tr>
              <a:tr h="270878">
                <a:tc>
                  <a:txBody>
                    <a:bodyPr/>
                    <a:lstStyle/>
                    <a:p>
                      <a:r>
                        <a:rPr lang="en-US" dirty="0"/>
                        <a:t>Work Unit Climate</a:t>
                      </a:r>
                      <a:r>
                        <a:rPr lang="en-US" baseline="0" dirty="0"/>
                        <a:t> </a:t>
                      </a:r>
                      <a:endParaRPr lang="en-US" dirty="0"/>
                    </a:p>
                  </a:txBody>
                  <a:tcPr/>
                </a:tc>
                <a:tc>
                  <a:txBody>
                    <a:bodyPr/>
                    <a:lstStyle/>
                    <a:p>
                      <a:r>
                        <a:rPr lang="en-US" dirty="0"/>
                        <a:t>Location change, working hour change, change in personnel</a:t>
                      </a:r>
                    </a:p>
                  </a:txBody>
                  <a:tcPr/>
                </a:tc>
                <a:extLst>
                  <a:ext uri="{0D108BD9-81ED-4DB2-BD59-A6C34878D82A}">
                    <a16:rowId xmlns="" xmlns:a16="http://schemas.microsoft.com/office/drawing/2014/main" val="10006"/>
                  </a:ext>
                </a:extLst>
              </a:tr>
              <a:tr h="270878">
                <a:tc>
                  <a:txBody>
                    <a:bodyPr/>
                    <a:lstStyle/>
                    <a:p>
                      <a:r>
                        <a:rPr lang="en-US" dirty="0"/>
                        <a:t>Task Requirements</a:t>
                      </a:r>
                      <a:r>
                        <a:rPr lang="en-US" baseline="0" dirty="0"/>
                        <a:t> and Individual Skills / Abilities </a:t>
                      </a:r>
                      <a:endParaRPr lang="en-US" dirty="0"/>
                    </a:p>
                  </a:txBody>
                  <a:tcPr/>
                </a:tc>
                <a:tc>
                  <a:txBody>
                    <a:bodyPr/>
                    <a:lstStyle/>
                    <a:p>
                      <a:r>
                        <a:rPr lang="en-US" dirty="0"/>
                        <a:t>Right</a:t>
                      </a:r>
                      <a:r>
                        <a:rPr lang="en-US" baseline="0" dirty="0"/>
                        <a:t> skills available or need to be sought outside of the organization </a:t>
                      </a:r>
                      <a:endParaRPr lang="en-US" dirty="0"/>
                    </a:p>
                  </a:txBody>
                  <a:tcPr/>
                </a:tc>
                <a:extLst>
                  <a:ext uri="{0D108BD9-81ED-4DB2-BD59-A6C34878D82A}">
                    <a16:rowId xmlns="" xmlns:a16="http://schemas.microsoft.com/office/drawing/2014/main" val="10007"/>
                  </a:ext>
                </a:extLst>
              </a:tr>
              <a:tr h="270878">
                <a:tc>
                  <a:txBody>
                    <a:bodyPr/>
                    <a:lstStyle/>
                    <a:p>
                      <a:r>
                        <a:rPr lang="en-US" dirty="0"/>
                        <a:t>Individual Needs and Values </a:t>
                      </a:r>
                    </a:p>
                  </a:txBody>
                  <a:tcPr/>
                </a:tc>
                <a:tc>
                  <a:txBody>
                    <a:bodyPr/>
                    <a:lstStyle/>
                    <a:p>
                      <a:r>
                        <a:rPr lang="en-US" dirty="0"/>
                        <a:t>Team dynamics</a:t>
                      </a:r>
                    </a:p>
                  </a:txBody>
                  <a:tcPr/>
                </a:tc>
                <a:extLst>
                  <a:ext uri="{0D108BD9-81ED-4DB2-BD59-A6C34878D82A}">
                    <a16:rowId xmlns="" xmlns:a16="http://schemas.microsoft.com/office/drawing/2014/main" val="10008"/>
                  </a:ext>
                </a:extLst>
              </a:tr>
              <a:tr h="270878">
                <a:tc>
                  <a:txBody>
                    <a:bodyPr/>
                    <a:lstStyle/>
                    <a:p>
                      <a:r>
                        <a:rPr lang="en-US" dirty="0"/>
                        <a:t>Employee</a:t>
                      </a:r>
                      <a:r>
                        <a:rPr lang="en-US" baseline="0" dirty="0"/>
                        <a:t> Motivation </a:t>
                      </a:r>
                      <a:endParaRPr lang="en-US" dirty="0"/>
                    </a:p>
                  </a:txBody>
                  <a:tcPr/>
                </a:tc>
                <a:tc>
                  <a:txBody>
                    <a:bodyPr/>
                    <a:lstStyle/>
                    <a:p>
                      <a:r>
                        <a:rPr lang="en-US" dirty="0"/>
                        <a:t>Key to effective change</a:t>
                      </a:r>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66801341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91400" cy="685800"/>
          </a:xfrm>
        </p:spPr>
        <p:txBody>
          <a:bodyPr>
            <a:normAutofit/>
          </a:bodyPr>
          <a:lstStyle/>
          <a:p>
            <a:pPr algn="ctr"/>
            <a:r>
              <a:rPr lang="en-US" sz="4000" dirty="0">
                <a:solidFill>
                  <a:schemeClr val="tx1"/>
                </a:solidFill>
              </a:rPr>
              <a:t>How to Lead in Constant Change </a:t>
            </a:r>
          </a:p>
        </p:txBody>
      </p:sp>
      <p:sp>
        <p:nvSpPr>
          <p:cNvPr id="3" name="Subtitle 2"/>
          <p:cNvSpPr>
            <a:spLocks noGrp="1"/>
          </p:cNvSpPr>
          <p:nvPr>
            <p:ph type="subTitle" idx="1"/>
          </p:nvPr>
        </p:nvSpPr>
        <p:spPr>
          <a:xfrm>
            <a:off x="914400" y="4876800"/>
            <a:ext cx="7391400" cy="990600"/>
          </a:xfrm>
        </p:spPr>
        <p:txBody>
          <a:bodyPr>
            <a:normAutofit/>
          </a:bodyPr>
          <a:lstStyle/>
          <a:p>
            <a:pPr algn="ctr"/>
            <a:r>
              <a:rPr lang="en-US" dirty="0"/>
              <a:t>https://www.ted.com/talks/jim_hemerling_5_ways_to_lead_in_an_era_of_constant_change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487" y="2624137"/>
            <a:ext cx="2867025" cy="1609725"/>
          </a:xfrm>
          <a:prstGeom prst="rect">
            <a:avLst/>
          </a:prstGeom>
        </p:spPr>
      </p:pic>
    </p:spTree>
    <p:extLst>
      <p:ext uri="{BB962C8B-B14F-4D97-AF65-F5344CB8AC3E}">
        <p14:creationId xmlns:p14="http://schemas.microsoft.com/office/powerpoint/2010/main" val="20911981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85800"/>
          </a:xfrm>
        </p:spPr>
        <p:txBody>
          <a:bodyPr>
            <a:normAutofit/>
          </a:bodyPr>
          <a:lstStyle/>
          <a:p>
            <a:pPr algn="ctr"/>
            <a:r>
              <a:rPr lang="en-US" sz="4000" dirty="0">
                <a:solidFill>
                  <a:schemeClr val="tx1"/>
                </a:solidFill>
              </a:rPr>
              <a:t>Change Management </a:t>
            </a:r>
          </a:p>
        </p:txBody>
      </p:sp>
      <p:sp>
        <p:nvSpPr>
          <p:cNvPr id="3" name="Subtitle 2"/>
          <p:cNvSpPr>
            <a:spLocks noGrp="1"/>
          </p:cNvSpPr>
          <p:nvPr>
            <p:ph type="subTitle" idx="1"/>
          </p:nvPr>
        </p:nvSpPr>
        <p:spPr>
          <a:xfrm>
            <a:off x="914400" y="1752600"/>
            <a:ext cx="7315200" cy="4495800"/>
          </a:xfrm>
        </p:spPr>
        <p:txBody>
          <a:bodyPr>
            <a:normAutofit fontScale="92500" lnSpcReduction="20000"/>
          </a:bodyPr>
          <a:lstStyle/>
          <a:p>
            <a:pPr marL="171450" indent="-171450" algn="l">
              <a:buFont typeface="Arial" panose="020B0604020202020204" pitchFamily="34" charset="0"/>
              <a:buChar char="•"/>
            </a:pPr>
            <a:r>
              <a:rPr lang="en-US" dirty="0"/>
              <a:t>Assess, plan and prepare the organization – leverage knowledge across disciplines </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Shape expectations and communicate the change – ensure stakeholders are informed, involved and prepared </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Facilitate a smooth, efficient and effective implementation to maintain productivity and minimize risk and confusion</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Measure successful adoption of change and create a feedback loop to make adjustments </a:t>
            </a:r>
          </a:p>
        </p:txBody>
      </p:sp>
    </p:spTree>
    <p:extLst>
      <p:ext uri="{BB962C8B-B14F-4D97-AF65-F5344CB8AC3E}">
        <p14:creationId xmlns:p14="http://schemas.microsoft.com/office/powerpoint/2010/main" val="39515053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91401" cy="914400"/>
          </a:xfrm>
        </p:spPr>
        <p:txBody>
          <a:bodyPr>
            <a:normAutofit/>
          </a:bodyPr>
          <a:lstStyle/>
          <a:p>
            <a:pPr algn="ctr"/>
            <a:r>
              <a:rPr lang="en-US" sz="4000" dirty="0">
                <a:solidFill>
                  <a:schemeClr val="tx1"/>
                </a:solidFill>
              </a:rPr>
              <a:t>Goals of Change Management </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905448903"/>
              </p:ext>
            </p:extLst>
          </p:nvPr>
        </p:nvGraphicFramePr>
        <p:xfrm>
          <a:off x="914400" y="2245360"/>
          <a:ext cx="7391401" cy="3317240"/>
        </p:xfrm>
        <a:graphic>
          <a:graphicData uri="http://schemas.openxmlformats.org/drawingml/2006/table">
            <a:tbl>
              <a:tblPr firstRow="1" bandRow="1">
                <a:tableStyleId>{2D5ABB26-0587-4C30-8999-92F81FD0307C}</a:tableStyleId>
              </a:tblPr>
              <a:tblGrid>
                <a:gridCol w="3657600">
                  <a:extLst>
                    <a:ext uri="{9D8B030D-6E8A-4147-A177-3AD203B41FA5}">
                      <a16:colId xmlns="" xmlns:a16="http://schemas.microsoft.com/office/drawing/2014/main" val="20000"/>
                    </a:ext>
                  </a:extLst>
                </a:gridCol>
                <a:gridCol w="3733801">
                  <a:extLst>
                    <a:ext uri="{9D8B030D-6E8A-4147-A177-3AD203B41FA5}">
                      <a16:colId xmlns="" xmlns:a16="http://schemas.microsoft.com/office/drawing/2014/main" val="20001"/>
                    </a:ext>
                  </a:extLst>
                </a:gridCol>
              </a:tblGrid>
              <a:tr h="370840">
                <a:tc>
                  <a:txBody>
                    <a:bodyPr/>
                    <a:lstStyle/>
                    <a:p>
                      <a:r>
                        <a:rPr lang="en-US" dirty="0"/>
                        <a:t>Hard Side</a:t>
                      </a:r>
                      <a:r>
                        <a:rPr lang="en-US" baseline="0" dirty="0"/>
                        <a:t> &gt; Management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Soft Side &gt; Leadership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370840">
                <a:tc>
                  <a:txBody>
                    <a:bodyPr/>
                    <a:lstStyle/>
                    <a:p>
                      <a:r>
                        <a:rPr lang="en-US" dirty="0"/>
                        <a:t>Processes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Attitude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370840">
                <a:tc>
                  <a:txBody>
                    <a:bodyPr/>
                    <a:lstStyle/>
                    <a:p>
                      <a:r>
                        <a:rPr lang="en-US" dirty="0"/>
                        <a:t>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Buy-In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2"/>
                  </a:ext>
                </a:extLst>
              </a:tr>
              <a:tr h="370840">
                <a:tc>
                  <a:txBody>
                    <a:bodyPr/>
                    <a:lstStyle/>
                    <a:p>
                      <a:r>
                        <a:rPr lang="en-US" dirty="0"/>
                        <a:t>Policies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Commitment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3"/>
                  </a:ext>
                </a:extLst>
              </a:tr>
              <a:tr h="370840">
                <a:tc>
                  <a:txBody>
                    <a:bodyPr/>
                    <a:lstStyle/>
                    <a:p>
                      <a:r>
                        <a:rPr lang="en-US" dirty="0"/>
                        <a:t>Structures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4"/>
                  </a:ext>
                </a:extLst>
              </a:tr>
              <a:tr h="731520">
                <a:tc>
                  <a:txBody>
                    <a:bodyPr/>
                    <a:lstStyle/>
                    <a:p>
                      <a:r>
                        <a:rPr lang="en-US" dirty="0"/>
                        <a:t>Systems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Overcome Resistance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5"/>
                  </a:ext>
                </a:extLst>
              </a:tr>
              <a:tr h="731520">
                <a:tc>
                  <a:txBody>
                    <a:bodyPr/>
                    <a:lstStyle/>
                    <a:p>
                      <a:r>
                        <a:rPr lang="en-US" dirty="0"/>
                        <a:t>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US" dirty="0"/>
                        <a:t>Shape Expectations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5199068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85800"/>
          </a:xfrm>
        </p:spPr>
        <p:txBody>
          <a:bodyPr>
            <a:normAutofit/>
          </a:bodyPr>
          <a:lstStyle/>
          <a:p>
            <a:pPr algn="ctr"/>
            <a:r>
              <a:rPr lang="en-US" sz="4000" dirty="0">
                <a:solidFill>
                  <a:schemeClr val="tx1"/>
                </a:solidFill>
              </a:rPr>
              <a:t>Change Communication Plan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425" y="1657350"/>
            <a:ext cx="5391150" cy="4895850"/>
          </a:xfrm>
          <a:prstGeom prst="rect">
            <a:avLst/>
          </a:prstGeom>
        </p:spPr>
      </p:pic>
    </p:spTree>
    <p:extLst>
      <p:ext uri="{BB962C8B-B14F-4D97-AF65-F5344CB8AC3E}">
        <p14:creationId xmlns:p14="http://schemas.microsoft.com/office/powerpoint/2010/main" val="271829578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Self Perception</a:t>
            </a:r>
          </a:p>
        </p:txBody>
      </p:sp>
      <p:sp>
        <p:nvSpPr>
          <p:cNvPr id="12" name="Text Placeholder 2"/>
          <p:cNvSpPr>
            <a:spLocks noGrp="1"/>
          </p:cNvSpPr>
          <p:nvPr>
            <p:ph type="body" idx="1"/>
          </p:nvPr>
        </p:nvSpPr>
        <p:spPr>
          <a:xfrm>
            <a:off x="914400" y="2057400"/>
            <a:ext cx="7315200" cy="3848536"/>
          </a:xfrm>
        </p:spPr>
        <p:txBody>
          <a:bodyPr>
            <a:normAutofit/>
          </a:bodyPr>
          <a:lstStyle/>
          <a:p>
            <a:r>
              <a:rPr lang="en-US" sz="2800" dirty="0"/>
              <a:t>Self-Regard</a:t>
            </a:r>
          </a:p>
          <a:p>
            <a:endParaRPr lang="en-US" sz="2800" dirty="0"/>
          </a:p>
          <a:p>
            <a:r>
              <a:rPr lang="en-US" sz="2800" dirty="0"/>
              <a:t>Self-Actualization</a:t>
            </a:r>
          </a:p>
          <a:p>
            <a:endParaRPr lang="en-US" sz="2800" dirty="0"/>
          </a:p>
          <a:p>
            <a:r>
              <a:rPr lang="en-US" sz="2800" dirty="0"/>
              <a:t>Emotional Self-Awareness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150" y="3124200"/>
            <a:ext cx="2686050" cy="2572639"/>
          </a:xfrm>
          <a:prstGeom prst="rect">
            <a:avLst/>
          </a:prstGeom>
          <a:ln>
            <a:solidFill>
              <a:srgbClr val="FFC000"/>
            </a:solidFill>
          </a:ln>
        </p:spPr>
      </p:pic>
    </p:spTree>
    <p:extLst>
      <p:ext uri="{BB962C8B-B14F-4D97-AF65-F5344CB8AC3E}">
        <p14:creationId xmlns:p14="http://schemas.microsoft.com/office/powerpoint/2010/main" val="1115199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Johari Window</a:t>
            </a:r>
          </a:p>
        </p:txBody>
      </p:sp>
      <p:graphicFrame>
        <p:nvGraphicFramePr>
          <p:cNvPr id="4" name="Table 3"/>
          <p:cNvGraphicFramePr>
            <a:graphicFrameLocks noGrp="1"/>
          </p:cNvGraphicFramePr>
          <p:nvPr>
            <p:extLst>
              <p:ext uri="{D42A27DB-BD31-4B8C-83A1-F6EECF244321}">
                <p14:modId xmlns:p14="http://schemas.microsoft.com/office/powerpoint/2010/main" val="3924171371"/>
              </p:ext>
            </p:extLst>
          </p:nvPr>
        </p:nvGraphicFramePr>
        <p:xfrm>
          <a:off x="1080655" y="1828800"/>
          <a:ext cx="6920346" cy="4119880"/>
        </p:xfrm>
        <a:graphic>
          <a:graphicData uri="http://schemas.openxmlformats.org/drawingml/2006/table">
            <a:tbl>
              <a:tblPr firstRow="1" bandRow="1">
                <a:tableStyleId>{5C22544A-7EE6-4342-B048-85BDC9FD1C3A}</a:tableStyleId>
              </a:tblPr>
              <a:tblGrid>
                <a:gridCol w="1977241">
                  <a:extLst>
                    <a:ext uri="{9D8B030D-6E8A-4147-A177-3AD203B41FA5}">
                      <a16:colId xmlns="" xmlns:a16="http://schemas.microsoft.com/office/drawing/2014/main" val="20000"/>
                    </a:ext>
                  </a:extLst>
                </a:gridCol>
                <a:gridCol w="2433528">
                  <a:extLst>
                    <a:ext uri="{9D8B030D-6E8A-4147-A177-3AD203B41FA5}">
                      <a16:colId xmlns="" xmlns:a16="http://schemas.microsoft.com/office/drawing/2014/main" val="20001"/>
                    </a:ext>
                  </a:extLst>
                </a:gridCol>
                <a:gridCol w="2509577">
                  <a:extLst>
                    <a:ext uri="{9D8B030D-6E8A-4147-A177-3AD203B41FA5}">
                      <a16:colId xmlns="" xmlns:a16="http://schemas.microsoft.com/office/drawing/2014/main" val="20002"/>
                    </a:ext>
                  </a:extLst>
                </a:gridCol>
              </a:tblGrid>
              <a:tr h="370840">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Known to Self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Not</a:t>
                      </a:r>
                      <a:r>
                        <a:rPr lang="en-US" b="1" baseline="0" dirty="0">
                          <a:solidFill>
                            <a:schemeClr val="tx1"/>
                          </a:solidFill>
                        </a:rPr>
                        <a:t> Known to Self</a:t>
                      </a:r>
                      <a:endParaRPr lang="en-US"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70840">
                <a:tc>
                  <a:txBody>
                    <a:bodyPr/>
                    <a:lstStyle/>
                    <a:p>
                      <a:endParaRPr lang="en-US" b="1" dirty="0">
                        <a:solidFill>
                          <a:schemeClr val="tx1"/>
                        </a:solidFill>
                      </a:endParaRPr>
                    </a:p>
                    <a:p>
                      <a:endParaRPr lang="en-US" b="1" dirty="0">
                        <a:solidFill>
                          <a:schemeClr val="tx1"/>
                        </a:solidFill>
                      </a:endParaRPr>
                    </a:p>
                    <a:p>
                      <a:r>
                        <a:rPr lang="en-US" b="1" dirty="0">
                          <a:solidFill>
                            <a:schemeClr val="tx1"/>
                          </a:solidFill>
                        </a:rPr>
                        <a:t>Known</a:t>
                      </a:r>
                      <a:r>
                        <a:rPr lang="en-US" b="1" baseline="0" dirty="0">
                          <a:solidFill>
                            <a:schemeClr val="tx1"/>
                          </a:solidFill>
                        </a:rPr>
                        <a:t> to Others</a:t>
                      </a:r>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1"/>
                          </a:solidFill>
                        </a:rPr>
                        <a:t>I</a:t>
                      </a:r>
                    </a:p>
                    <a:p>
                      <a:endParaRPr lang="en-US" b="1" dirty="0">
                        <a:solidFill>
                          <a:schemeClr val="tx1"/>
                        </a:solidFill>
                      </a:endParaRPr>
                    </a:p>
                    <a:p>
                      <a:r>
                        <a:rPr lang="en-US" b="1" dirty="0">
                          <a:solidFill>
                            <a:schemeClr val="tx1"/>
                          </a:solidFill>
                        </a:rPr>
                        <a:t>Area of </a:t>
                      </a:r>
                    </a:p>
                    <a:p>
                      <a:r>
                        <a:rPr lang="en-US" b="1" dirty="0">
                          <a:solidFill>
                            <a:schemeClr val="tx1"/>
                          </a:solidFill>
                        </a:rPr>
                        <a:t>Free </a:t>
                      </a:r>
                    </a:p>
                    <a:p>
                      <a:r>
                        <a:rPr lang="en-US" b="1" dirty="0">
                          <a:solidFill>
                            <a:schemeClr val="tx1"/>
                          </a:solidFill>
                        </a:rPr>
                        <a:t>Activity</a:t>
                      </a:r>
                    </a:p>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1"/>
                          </a:solidFill>
                        </a:rPr>
                        <a:t>II</a:t>
                      </a:r>
                    </a:p>
                    <a:p>
                      <a:endParaRPr lang="en-US" b="1" dirty="0">
                        <a:solidFill>
                          <a:schemeClr val="tx1"/>
                        </a:solidFill>
                      </a:endParaRPr>
                    </a:p>
                    <a:p>
                      <a:r>
                        <a:rPr lang="en-US" b="1" dirty="0">
                          <a:solidFill>
                            <a:schemeClr val="tx1"/>
                          </a:solidFill>
                        </a:rPr>
                        <a:t>Blind</a:t>
                      </a:r>
                    </a:p>
                    <a:p>
                      <a:r>
                        <a:rPr lang="en-US" b="1" dirty="0">
                          <a:solidFill>
                            <a:schemeClr val="tx1"/>
                          </a:solidFill>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b="1" dirty="0">
                          <a:solidFill>
                            <a:schemeClr val="tx1"/>
                          </a:solidFill>
                        </a:rPr>
                        <a:t>Not Known to Others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solidFill>
                          <a:schemeClr val="tx1"/>
                        </a:solidFill>
                      </a:endParaRPr>
                    </a:p>
                    <a:p>
                      <a:r>
                        <a:rPr lang="en-US" b="1" dirty="0">
                          <a:solidFill>
                            <a:schemeClr val="tx1"/>
                          </a:solidFill>
                        </a:rPr>
                        <a:t>III</a:t>
                      </a:r>
                    </a:p>
                    <a:p>
                      <a:endParaRPr lang="en-US" b="1" dirty="0">
                        <a:solidFill>
                          <a:schemeClr val="tx1"/>
                        </a:solidFill>
                      </a:endParaRPr>
                    </a:p>
                    <a:p>
                      <a:r>
                        <a:rPr lang="en-US" b="1" dirty="0">
                          <a:solidFill>
                            <a:schemeClr val="tx1"/>
                          </a:solidFill>
                        </a:rPr>
                        <a:t>Avoided or</a:t>
                      </a:r>
                    </a:p>
                    <a:p>
                      <a:r>
                        <a:rPr lang="en-US" b="1" dirty="0">
                          <a:solidFill>
                            <a:schemeClr val="tx1"/>
                          </a:solidFill>
                        </a:rPr>
                        <a:t>Hidden</a:t>
                      </a:r>
                    </a:p>
                    <a:p>
                      <a:r>
                        <a:rPr lang="en-US" b="1" dirty="0">
                          <a:solidFill>
                            <a:schemeClr val="tx1"/>
                          </a:solidFill>
                        </a:rPr>
                        <a:t>Area</a:t>
                      </a:r>
                    </a:p>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1" dirty="0">
                        <a:solidFill>
                          <a:schemeClr val="tx1"/>
                        </a:solidFill>
                      </a:endParaRPr>
                    </a:p>
                    <a:p>
                      <a:r>
                        <a:rPr lang="en-US" b="1" dirty="0">
                          <a:solidFill>
                            <a:schemeClr val="tx1"/>
                          </a:solidFill>
                        </a:rPr>
                        <a:t>IV</a:t>
                      </a:r>
                    </a:p>
                    <a:p>
                      <a:endParaRPr lang="en-US" b="1" dirty="0">
                        <a:solidFill>
                          <a:schemeClr val="tx1"/>
                        </a:solidFill>
                      </a:endParaRPr>
                    </a:p>
                    <a:p>
                      <a:r>
                        <a:rPr lang="en-US" b="1" dirty="0">
                          <a:solidFill>
                            <a:schemeClr val="tx1"/>
                          </a:solidFill>
                        </a:rPr>
                        <a:t>Area</a:t>
                      </a:r>
                      <a:r>
                        <a:rPr lang="en-US" b="1" baseline="0" dirty="0">
                          <a:solidFill>
                            <a:schemeClr val="tx1"/>
                          </a:solidFill>
                        </a:rPr>
                        <a:t> of</a:t>
                      </a:r>
                    </a:p>
                    <a:p>
                      <a:r>
                        <a:rPr lang="en-US" b="1" baseline="0" dirty="0">
                          <a:solidFill>
                            <a:schemeClr val="tx1"/>
                          </a:solidFill>
                        </a:rPr>
                        <a:t>Unknown</a:t>
                      </a:r>
                    </a:p>
                    <a:p>
                      <a:r>
                        <a:rPr lang="en-US" b="1" baseline="0" dirty="0">
                          <a:solidFill>
                            <a:schemeClr val="tx1"/>
                          </a:solidFill>
                        </a:rPr>
                        <a:t>Activity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40458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Interpersonal</a:t>
            </a:r>
          </a:p>
        </p:txBody>
      </p:sp>
      <p:sp>
        <p:nvSpPr>
          <p:cNvPr id="12" name="Text Placeholder 2"/>
          <p:cNvSpPr>
            <a:spLocks noGrp="1"/>
          </p:cNvSpPr>
          <p:nvPr>
            <p:ph type="body" idx="1"/>
          </p:nvPr>
        </p:nvSpPr>
        <p:spPr>
          <a:xfrm>
            <a:off x="914400" y="2057400"/>
            <a:ext cx="7315200" cy="3848536"/>
          </a:xfrm>
        </p:spPr>
        <p:txBody>
          <a:bodyPr>
            <a:normAutofit/>
          </a:bodyPr>
          <a:lstStyle/>
          <a:p>
            <a:r>
              <a:rPr lang="en-US" sz="2800" dirty="0"/>
              <a:t>Interpersonal Relationships</a:t>
            </a:r>
          </a:p>
          <a:p>
            <a:endParaRPr lang="en-US" sz="2800" dirty="0"/>
          </a:p>
          <a:p>
            <a:r>
              <a:rPr lang="en-US" sz="2800" dirty="0"/>
              <a:t>Empathy</a:t>
            </a:r>
          </a:p>
          <a:p>
            <a:endParaRPr lang="en-US" sz="2800" dirty="0"/>
          </a:p>
          <a:p>
            <a:r>
              <a:rPr lang="en-US" sz="2800" dirty="0"/>
              <a:t>Social Responsibility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804652"/>
            <a:ext cx="2819400" cy="2910348"/>
          </a:xfrm>
          <a:prstGeom prst="rect">
            <a:avLst/>
          </a:prstGeom>
          <a:ln>
            <a:solidFill>
              <a:srgbClr val="FFC000"/>
            </a:solidFill>
          </a:ln>
        </p:spPr>
      </p:pic>
    </p:spTree>
    <p:extLst>
      <p:ext uri="{BB962C8B-B14F-4D97-AF65-F5344CB8AC3E}">
        <p14:creationId xmlns:p14="http://schemas.microsoft.com/office/powerpoint/2010/main" val="2335433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90850"/>
            <a:ext cx="7543800" cy="1428750"/>
          </a:xfrm>
        </p:spPr>
        <p:txBody>
          <a:bodyPr>
            <a:normAutofit fontScale="90000"/>
          </a:bodyPr>
          <a:lstStyle/>
          <a:p>
            <a:pPr algn="ctr"/>
            <a:r>
              <a:rPr lang="en-US" sz="4000" b="0" dirty="0">
                <a:solidFill>
                  <a:schemeClr val="tx1"/>
                </a:solidFill>
                <a:effectLst/>
              </a:rPr>
              <a:t/>
            </a:r>
            <a:br>
              <a:rPr lang="en-US" sz="4000" b="0" dirty="0">
                <a:solidFill>
                  <a:schemeClr val="tx1"/>
                </a:solidFill>
                <a:effectLst/>
              </a:rPr>
            </a:br>
            <a:r>
              <a:rPr lang="en-US" sz="4000" b="0" dirty="0">
                <a:solidFill>
                  <a:schemeClr val="tx1"/>
                </a:solidFill>
                <a:effectLst/>
              </a:rPr>
              <a:t/>
            </a:r>
            <a:br>
              <a:rPr lang="en-US" sz="4000" b="0" dirty="0">
                <a:solidFill>
                  <a:schemeClr val="tx1"/>
                </a:solidFill>
                <a:effectLst/>
              </a:rPr>
            </a:br>
            <a:endParaRPr lang="en-US" sz="4000" dirty="0">
              <a:solidFill>
                <a:schemeClr val="tx1"/>
              </a:solidFill>
            </a:endParaRPr>
          </a:p>
        </p:txBody>
      </p:sp>
      <p:sp>
        <p:nvSpPr>
          <p:cNvPr id="5" name="Title 1"/>
          <p:cNvSpPr txBox="1">
            <a:spLocks/>
          </p:cNvSpPr>
          <p:nvPr/>
        </p:nvSpPr>
        <p:spPr>
          <a:xfrm>
            <a:off x="1371600" y="838200"/>
            <a:ext cx="6553200" cy="2152650"/>
          </a:xfrm>
          <a:prstGeom prst="rect">
            <a:avLst/>
          </a:prstGeom>
          <a:ln>
            <a:noFill/>
          </a:ln>
        </p:spPr>
        <p:txBody>
          <a:bodyPr vert="horz" lIns="0" tIns="0" rIns="18288" bIns="0" anchor="b">
            <a:normAutofit fontScale="625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5800" dirty="0">
                <a:solidFill>
                  <a:schemeClr val="tx1"/>
                </a:solidFill>
                <a:effectLst>
                  <a:outerShdw blurRad="38100" dist="38100" dir="2700000" algn="tl">
                    <a:srgbClr val="000000">
                      <a:alpha val="43137"/>
                    </a:srgbClr>
                  </a:outerShdw>
                </a:effectLst>
              </a:rPr>
              <a:t>Presented by Team </a:t>
            </a:r>
            <a:r>
              <a:rPr lang="en-US" sz="5800" dirty="0" err="1">
                <a:solidFill>
                  <a:schemeClr val="tx1"/>
                </a:solidFill>
                <a:effectLst>
                  <a:outerShdw blurRad="38100" dist="38100" dir="2700000" algn="tl">
                    <a:srgbClr val="000000">
                      <a:alpha val="43137"/>
                    </a:srgbClr>
                  </a:outerShdw>
                </a:effectLst>
              </a:rPr>
              <a:t>SharkBait</a:t>
            </a:r>
            <a:endParaRPr lang="en-US" sz="5800" dirty="0">
              <a:solidFill>
                <a:schemeClr val="tx1"/>
              </a:solidFill>
              <a:effectLst>
                <a:outerShdw blurRad="38100" dist="38100" dir="2700000" algn="tl">
                  <a:srgbClr val="000000">
                    <a:alpha val="43137"/>
                  </a:srgbClr>
                </a:outerShdw>
              </a:effectLst>
            </a:endParaRPr>
          </a:p>
          <a:p>
            <a:pPr algn="ctr"/>
            <a:endParaRPr lang="en-US" sz="4600" dirty="0">
              <a:solidFill>
                <a:schemeClr val="tx1"/>
              </a:solidFill>
              <a:effectLst>
                <a:outerShdw blurRad="38100" dist="38100" dir="2700000" algn="tl">
                  <a:srgbClr val="000000">
                    <a:alpha val="43137"/>
                  </a:srgbClr>
                </a:outerShdw>
              </a:effectLst>
            </a:endParaRPr>
          </a:p>
          <a:p>
            <a:pPr algn="l"/>
            <a:r>
              <a:rPr lang="en-US" sz="4000" dirty="0">
                <a:solidFill>
                  <a:schemeClr val="tx1"/>
                </a:solidFill>
                <a:effectLst>
                  <a:outerShdw blurRad="38100" dist="38100" dir="2700000" algn="tl">
                    <a:srgbClr val="000000">
                      <a:alpha val="43137"/>
                    </a:srgbClr>
                  </a:outerShdw>
                </a:effectLst>
                <a:latin typeface="+mn-lt"/>
              </a:rPr>
              <a:t>Dede </a:t>
            </a:r>
            <a:r>
              <a:rPr lang="en-US" sz="4000" dirty="0" err="1">
                <a:solidFill>
                  <a:schemeClr val="tx1"/>
                </a:solidFill>
                <a:effectLst>
                  <a:outerShdw blurRad="38100" dist="38100" dir="2700000" algn="tl">
                    <a:srgbClr val="000000">
                      <a:alpha val="43137"/>
                    </a:srgbClr>
                  </a:outerShdw>
                </a:effectLst>
                <a:latin typeface="+mn-lt"/>
              </a:rPr>
              <a:t>Eischens</a:t>
            </a:r>
            <a:r>
              <a:rPr lang="en-US" sz="4000" dirty="0">
                <a:solidFill>
                  <a:schemeClr val="tx1"/>
                </a:solidFill>
                <a:effectLst>
                  <a:outerShdw blurRad="38100" dist="38100" dir="2700000" algn="tl">
                    <a:srgbClr val="000000">
                      <a:alpha val="43137"/>
                    </a:srgbClr>
                  </a:outerShdw>
                </a:effectLst>
                <a:latin typeface="+mn-lt"/>
              </a:rPr>
              <a:t>		Jackie Merriman</a:t>
            </a:r>
          </a:p>
          <a:p>
            <a:pPr algn="l"/>
            <a:r>
              <a:rPr lang="en-US" sz="4000" dirty="0">
                <a:solidFill>
                  <a:schemeClr val="tx1"/>
                </a:solidFill>
                <a:effectLst>
                  <a:outerShdw blurRad="38100" dist="38100" dir="2700000" algn="tl">
                    <a:srgbClr val="000000">
                      <a:alpha val="43137"/>
                    </a:srgbClr>
                  </a:outerShdw>
                </a:effectLst>
                <a:latin typeface="+mn-lt"/>
              </a:rPr>
              <a:t>Lionel Lawson		Monica Owczarzak</a:t>
            </a:r>
          </a:p>
          <a:p>
            <a:pPr algn="l"/>
            <a:r>
              <a:rPr lang="en-US" sz="4000" dirty="0">
                <a:solidFill>
                  <a:schemeClr val="tx1"/>
                </a:solidFill>
                <a:effectLst>
                  <a:outerShdw blurRad="38100" dist="38100" dir="2700000" algn="tl">
                    <a:srgbClr val="000000">
                      <a:alpha val="43137"/>
                    </a:srgbClr>
                  </a:outerShdw>
                </a:effectLst>
                <a:latin typeface="+mn-lt"/>
              </a:rPr>
              <a:t>Scott Marko			Katelyn Starkey</a:t>
            </a:r>
          </a:p>
        </p:txBody>
      </p:sp>
      <p:sp>
        <p:nvSpPr>
          <p:cNvPr id="6" name="Title 1"/>
          <p:cNvSpPr txBox="1">
            <a:spLocks/>
          </p:cNvSpPr>
          <p:nvPr/>
        </p:nvSpPr>
        <p:spPr>
          <a:xfrm>
            <a:off x="914400" y="3429000"/>
            <a:ext cx="7315200" cy="1828800"/>
          </a:xfrm>
          <a:prstGeom prst="rect">
            <a:avLst/>
          </a:prstGeom>
          <a:solidFill>
            <a:schemeClr val="bg2"/>
          </a:solidFill>
          <a:ln>
            <a:solidFill>
              <a:schemeClr val="tx1"/>
            </a:solidFill>
          </a:ln>
        </p:spPr>
        <p:txBody>
          <a:bodyPr vert="horz" lIns="0" tIns="0" rIns="18288" bIns="0" anchor="b">
            <a:normAutofit fontScale="55000" lnSpcReduction="2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000" b="0" dirty="0">
                <a:solidFill>
                  <a:schemeClr val="tx1"/>
                </a:solidFill>
                <a:effectLst/>
              </a:rPr>
              <a:t/>
            </a:r>
            <a:br>
              <a:rPr lang="en-US" sz="4000" b="0" dirty="0">
                <a:solidFill>
                  <a:schemeClr val="tx1"/>
                </a:solidFill>
                <a:effectLst/>
              </a:rPr>
            </a:br>
            <a:r>
              <a:rPr lang="en-US" sz="4000" b="0" dirty="0">
                <a:solidFill>
                  <a:schemeClr val="tx1"/>
                </a:solidFill>
                <a:effectLst/>
              </a:rPr>
              <a:t>Developed through the Leadership Excellence in Acquisition Program (LEAP) at the Partnership for Public Service</a:t>
            </a:r>
          </a:p>
          <a:p>
            <a:pPr algn="ctr"/>
            <a:endParaRPr lang="en-US" sz="4000" b="0" dirty="0">
              <a:solidFill>
                <a:schemeClr val="tx1"/>
              </a:solidFill>
              <a:effectLst/>
            </a:endParaRPr>
          </a:p>
          <a:p>
            <a:pPr algn="ctr"/>
            <a:r>
              <a:rPr lang="en-US" sz="4000" b="0" dirty="0">
                <a:solidFill>
                  <a:schemeClr val="tx1"/>
                </a:solidFill>
                <a:effectLst/>
              </a:rPr>
              <a:t>Please see other leadership programs offered by the </a:t>
            </a:r>
          </a:p>
          <a:p>
            <a:pPr algn="ctr"/>
            <a:r>
              <a:rPr lang="en-US" sz="4000" b="0" dirty="0">
                <a:solidFill>
                  <a:schemeClr val="tx1"/>
                </a:solidFill>
                <a:effectLst/>
              </a:rPr>
              <a:t>Partnership for Public Service at:  </a:t>
            </a:r>
            <a:r>
              <a:rPr lang="en-US" sz="4000" b="0" dirty="0">
                <a:solidFill>
                  <a:schemeClr val="tx1"/>
                </a:solidFill>
                <a:effectLst/>
                <a:hlinkClick r:id="rId3"/>
              </a:rPr>
              <a:t>https://ourpublicservice.org/</a:t>
            </a:r>
            <a:endParaRPr lang="en-US" sz="4000" b="0" dirty="0">
              <a:solidFill>
                <a:schemeClr val="tx1"/>
              </a:solidFill>
              <a:effectLst/>
            </a:endParaRPr>
          </a:p>
          <a:p>
            <a:pPr algn="ctr"/>
            <a:endParaRPr lang="en-US" sz="4000" dirty="0">
              <a:solidFill>
                <a:schemeClr val="tx1"/>
              </a:solidFill>
            </a:endParaRPr>
          </a:p>
        </p:txBody>
      </p:sp>
    </p:spTree>
    <p:extLst>
      <p:ext uri="{BB962C8B-B14F-4D97-AF65-F5344CB8AC3E}">
        <p14:creationId xmlns:p14="http://schemas.microsoft.com/office/powerpoint/2010/main" val="176707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Self-Expression</a:t>
            </a:r>
          </a:p>
        </p:txBody>
      </p:sp>
      <p:sp>
        <p:nvSpPr>
          <p:cNvPr id="12" name="Text Placeholder 2"/>
          <p:cNvSpPr>
            <a:spLocks noGrp="1"/>
          </p:cNvSpPr>
          <p:nvPr>
            <p:ph type="body" idx="1"/>
          </p:nvPr>
        </p:nvSpPr>
        <p:spPr>
          <a:xfrm>
            <a:off x="914400" y="2057400"/>
            <a:ext cx="7315200" cy="3848536"/>
          </a:xfrm>
        </p:spPr>
        <p:txBody>
          <a:bodyPr>
            <a:normAutofit/>
          </a:bodyPr>
          <a:lstStyle/>
          <a:p>
            <a:r>
              <a:rPr lang="en-US" sz="2800" dirty="0"/>
              <a:t>Emotional Expression</a:t>
            </a:r>
          </a:p>
          <a:p>
            <a:endParaRPr lang="en-US" sz="2800" dirty="0"/>
          </a:p>
          <a:p>
            <a:r>
              <a:rPr lang="en-US" sz="2800" dirty="0"/>
              <a:t>Assertiveness</a:t>
            </a:r>
          </a:p>
          <a:p>
            <a:endParaRPr lang="en-US" sz="2800" dirty="0"/>
          </a:p>
          <a:p>
            <a:r>
              <a:rPr lang="en-US" sz="2800" dirty="0"/>
              <a:t>Independence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305050"/>
            <a:ext cx="3105150" cy="3105150"/>
          </a:xfrm>
          <a:prstGeom prst="rect">
            <a:avLst/>
          </a:prstGeom>
        </p:spPr>
      </p:pic>
    </p:spTree>
    <p:extLst>
      <p:ext uri="{BB962C8B-B14F-4D97-AF65-F5344CB8AC3E}">
        <p14:creationId xmlns:p14="http://schemas.microsoft.com/office/powerpoint/2010/main" val="123287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Decision Making</a:t>
            </a:r>
          </a:p>
        </p:txBody>
      </p:sp>
      <p:sp>
        <p:nvSpPr>
          <p:cNvPr id="12" name="Text Placeholder 2"/>
          <p:cNvSpPr>
            <a:spLocks noGrp="1"/>
          </p:cNvSpPr>
          <p:nvPr>
            <p:ph type="body" idx="1"/>
          </p:nvPr>
        </p:nvSpPr>
        <p:spPr>
          <a:xfrm>
            <a:off x="914400" y="2057400"/>
            <a:ext cx="7315200" cy="3848536"/>
          </a:xfrm>
        </p:spPr>
        <p:txBody>
          <a:bodyPr>
            <a:normAutofit/>
          </a:bodyPr>
          <a:lstStyle/>
          <a:p>
            <a:r>
              <a:rPr lang="en-US" sz="2800" dirty="0"/>
              <a:t>Problem Solving</a:t>
            </a:r>
          </a:p>
          <a:p>
            <a:endParaRPr lang="en-US" sz="2800" dirty="0"/>
          </a:p>
          <a:p>
            <a:r>
              <a:rPr lang="en-US" sz="2800" dirty="0"/>
              <a:t>Reality Testing</a:t>
            </a:r>
          </a:p>
          <a:p>
            <a:endParaRPr lang="en-US" sz="2800" dirty="0"/>
          </a:p>
          <a:p>
            <a:r>
              <a:rPr lang="en-US" sz="2800" dirty="0"/>
              <a:t>Impulse Control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0" y="2111604"/>
            <a:ext cx="3759200" cy="2993796"/>
          </a:xfrm>
          <a:prstGeom prst="rect">
            <a:avLst/>
          </a:prstGeom>
          <a:ln>
            <a:solidFill>
              <a:srgbClr val="FFC000"/>
            </a:solidFill>
          </a:ln>
        </p:spPr>
      </p:pic>
    </p:spTree>
    <p:extLst>
      <p:ext uri="{BB962C8B-B14F-4D97-AF65-F5344CB8AC3E}">
        <p14:creationId xmlns:p14="http://schemas.microsoft.com/office/powerpoint/2010/main" val="267044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The Ishikawa Diagram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75" y="1819275"/>
            <a:ext cx="6877050" cy="4657725"/>
          </a:xfrm>
          <a:prstGeom prst="rect">
            <a:avLst/>
          </a:prstGeom>
        </p:spPr>
      </p:pic>
    </p:spTree>
    <p:extLst>
      <p:ext uri="{BB962C8B-B14F-4D97-AF65-F5344CB8AC3E}">
        <p14:creationId xmlns:p14="http://schemas.microsoft.com/office/powerpoint/2010/main" val="410729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Stress Management</a:t>
            </a:r>
          </a:p>
        </p:txBody>
      </p:sp>
      <p:sp>
        <p:nvSpPr>
          <p:cNvPr id="12" name="Text Placeholder 2"/>
          <p:cNvSpPr>
            <a:spLocks noGrp="1"/>
          </p:cNvSpPr>
          <p:nvPr>
            <p:ph type="body" idx="1"/>
          </p:nvPr>
        </p:nvSpPr>
        <p:spPr>
          <a:xfrm>
            <a:off x="914400" y="2057400"/>
            <a:ext cx="7315200" cy="3848536"/>
          </a:xfrm>
        </p:spPr>
        <p:txBody>
          <a:bodyPr>
            <a:normAutofit/>
          </a:bodyPr>
          <a:lstStyle/>
          <a:p>
            <a:r>
              <a:rPr lang="en-US" sz="2800" dirty="0"/>
              <a:t>Flexibility</a:t>
            </a:r>
          </a:p>
          <a:p>
            <a:endParaRPr lang="en-US" sz="2800" dirty="0"/>
          </a:p>
          <a:p>
            <a:r>
              <a:rPr lang="en-US" sz="2800" dirty="0"/>
              <a:t>Stress Tolerance</a:t>
            </a:r>
          </a:p>
          <a:p>
            <a:endParaRPr lang="en-US" sz="2800" dirty="0"/>
          </a:p>
          <a:p>
            <a:r>
              <a:rPr lang="en-US" sz="2800" dirty="0"/>
              <a:t>Optimism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200" y="2819400"/>
            <a:ext cx="3606800" cy="2705100"/>
          </a:xfrm>
          <a:prstGeom prst="rect">
            <a:avLst/>
          </a:prstGeom>
          <a:ln>
            <a:solidFill>
              <a:schemeClr val="bg1"/>
            </a:solidFill>
          </a:ln>
        </p:spPr>
      </p:pic>
    </p:spTree>
    <p:extLst>
      <p:ext uri="{BB962C8B-B14F-4D97-AF65-F5344CB8AC3E}">
        <p14:creationId xmlns:p14="http://schemas.microsoft.com/office/powerpoint/2010/main" val="33528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91400" cy="627474"/>
          </a:xfrm>
        </p:spPr>
        <p:txBody>
          <a:bodyPr/>
          <a:lstStyle/>
          <a:p>
            <a:pPr algn="ctr"/>
            <a:r>
              <a:rPr lang="en-US" sz="4000" dirty="0">
                <a:solidFill>
                  <a:schemeClr val="tx1"/>
                </a:solidFill>
              </a:rPr>
              <a:t>Effective Leadership</a:t>
            </a:r>
          </a:p>
        </p:txBody>
      </p:sp>
      <p:sp>
        <p:nvSpPr>
          <p:cNvPr id="12" name="Text Placeholder 2"/>
          <p:cNvSpPr>
            <a:spLocks noGrp="1"/>
          </p:cNvSpPr>
          <p:nvPr>
            <p:ph type="body" idx="1"/>
          </p:nvPr>
        </p:nvSpPr>
        <p:spPr>
          <a:xfrm>
            <a:off x="914400" y="3733800"/>
            <a:ext cx="7391400" cy="2590800"/>
          </a:xfrm>
        </p:spPr>
        <p:txBody>
          <a:bodyPr>
            <a:normAutofit fontScale="70000" lnSpcReduction="20000"/>
          </a:bodyPr>
          <a:lstStyle/>
          <a:p>
            <a:pPr marL="457200" indent="-457200">
              <a:buFont typeface="Arial" panose="020B0604020202020204" pitchFamily="34" charset="0"/>
              <a:buChar char="•"/>
            </a:pPr>
            <a:r>
              <a:rPr lang="en-US" sz="2800" dirty="0"/>
              <a:t>Effective leadership requires constantly choosing the right balance between Taking a Stand and Staying Connected.</a:t>
            </a:r>
          </a:p>
          <a:p>
            <a:pPr marL="457200" indent="-457200">
              <a:buFont typeface="Arial" panose="020B0604020202020204" pitchFamily="34" charset="0"/>
              <a:buChar char="•"/>
            </a:pPr>
            <a:r>
              <a:rPr lang="en-US" sz="2800" dirty="0"/>
              <a:t>Choosing this balance correctly is an art….every situation requires a unique balance. </a:t>
            </a:r>
          </a:p>
          <a:p>
            <a:pPr marL="457200" indent="-457200">
              <a:buFont typeface="Arial" panose="020B0604020202020204" pitchFamily="34" charset="0"/>
              <a:buChar char="•"/>
            </a:pPr>
            <a:r>
              <a:rPr lang="en-US" sz="2800" dirty="0"/>
              <a:t>Ultimately a leader who has been truly effective has worked the balance. They are not necessarily “liked” by everyone – but their leadership stand is clear and yet they are “in touch” with people and have their support.</a:t>
            </a:r>
          </a:p>
        </p:txBody>
      </p:sp>
      <p:graphicFrame>
        <p:nvGraphicFramePr>
          <p:cNvPr id="3" name="Table 2"/>
          <p:cNvGraphicFramePr>
            <a:graphicFrameLocks noGrp="1"/>
          </p:cNvGraphicFramePr>
          <p:nvPr>
            <p:extLst>
              <p:ext uri="{D42A27DB-BD31-4B8C-83A1-F6EECF244321}">
                <p14:modId xmlns:p14="http://schemas.microsoft.com/office/powerpoint/2010/main" val="3873604568"/>
              </p:ext>
            </p:extLst>
          </p:nvPr>
        </p:nvGraphicFramePr>
        <p:xfrm>
          <a:off x="914401" y="2971800"/>
          <a:ext cx="7315200" cy="370840"/>
        </p:xfrm>
        <a:graphic>
          <a:graphicData uri="http://schemas.openxmlformats.org/drawingml/2006/table">
            <a:tbl>
              <a:tblPr firstRow="1" bandRow="1">
                <a:tableStyleId>{5C22544A-7EE6-4342-B048-85BDC9FD1C3A}</a:tableStyleId>
              </a:tblPr>
              <a:tblGrid>
                <a:gridCol w="301752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2926080">
                  <a:extLst>
                    <a:ext uri="{9D8B030D-6E8A-4147-A177-3AD203B41FA5}">
                      <a16:colId xmlns="" xmlns:a16="http://schemas.microsoft.com/office/drawing/2014/main" val="20002"/>
                    </a:ext>
                  </a:extLst>
                </a:gridCol>
              </a:tblGrid>
              <a:tr h="370840">
                <a:tc>
                  <a:txBody>
                    <a:bodyPr/>
                    <a:lstStyle/>
                    <a:p>
                      <a:pPr algn="ctr"/>
                      <a:r>
                        <a:rPr lang="en-US" dirty="0"/>
                        <a:t>TAKING A STAND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t>STAYING CONNECTED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
        <p:nvSpPr>
          <p:cNvPr id="8" name="Up Arrow 7"/>
          <p:cNvSpPr/>
          <p:nvPr/>
        </p:nvSpPr>
        <p:spPr>
          <a:xfrm rot="2040000">
            <a:off x="2319259" y="1728795"/>
            <a:ext cx="245311" cy="125895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Up Arrow 12"/>
          <p:cNvSpPr/>
          <p:nvPr/>
        </p:nvSpPr>
        <p:spPr>
          <a:xfrm rot="-2040000">
            <a:off x="6274630" y="1717248"/>
            <a:ext cx="245311" cy="125895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7924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endParaRPr lang="en-US" sz="60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bg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919118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2057400"/>
          </a:xfrm>
        </p:spPr>
        <p:txBody>
          <a:bodyPr/>
          <a:lstStyle/>
          <a:p>
            <a:pPr algn="ctr"/>
            <a:r>
              <a:rPr lang="en-US" sz="4000" dirty="0">
                <a:solidFill>
                  <a:schemeClr val="tx1"/>
                </a:solidFill>
              </a:rPr>
              <a:t>Topic 2:</a:t>
            </a:r>
            <a:br>
              <a:rPr lang="en-US" sz="4000" dirty="0">
                <a:solidFill>
                  <a:schemeClr val="tx1"/>
                </a:solidFill>
              </a:rPr>
            </a:br>
            <a:r>
              <a:rPr lang="en-US" sz="4000" dirty="0">
                <a:solidFill>
                  <a:schemeClr val="tx1"/>
                </a:solidFill>
              </a:rPr>
              <a:t>Servant Leadership and Exploring Your Leadership Style</a:t>
            </a:r>
          </a:p>
        </p:txBody>
      </p:sp>
      <p:sp>
        <p:nvSpPr>
          <p:cNvPr id="3" name="Subtitle 2"/>
          <p:cNvSpPr>
            <a:spLocks noGrp="1"/>
          </p:cNvSpPr>
          <p:nvPr>
            <p:ph type="subTitle" idx="1"/>
          </p:nvPr>
        </p:nvSpPr>
        <p:spPr>
          <a:xfrm>
            <a:off x="2209800" y="3505200"/>
            <a:ext cx="6172200" cy="685800"/>
          </a:xfrm>
        </p:spPr>
        <p:txBody>
          <a:bodyPr>
            <a:normAutofit/>
          </a:bodyPr>
          <a:lstStyle/>
          <a:p>
            <a:r>
              <a:rPr lang="en-US" dirty="0"/>
              <a:t> </a:t>
            </a:r>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8999"/>
            <a:ext cx="2895600" cy="21689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0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816864"/>
          </a:xfrm>
        </p:spPr>
        <p:txBody>
          <a:bodyPr/>
          <a:lstStyle/>
          <a:p>
            <a:pPr algn="ctr"/>
            <a:r>
              <a:rPr lang="en-US" sz="4000" dirty="0">
                <a:solidFill>
                  <a:schemeClr val="tx1"/>
                </a:solidFill>
              </a:rPr>
              <a:t>Servant Leadership Defined </a:t>
            </a:r>
          </a:p>
        </p:txBody>
      </p:sp>
      <p:sp>
        <p:nvSpPr>
          <p:cNvPr id="3" name="Text Placeholder 2"/>
          <p:cNvSpPr>
            <a:spLocks noGrp="1"/>
          </p:cNvSpPr>
          <p:nvPr>
            <p:ph type="body" idx="1"/>
          </p:nvPr>
        </p:nvSpPr>
        <p:spPr>
          <a:xfrm>
            <a:off x="914400" y="1524000"/>
            <a:ext cx="7315200" cy="3048000"/>
          </a:xfrm>
        </p:spPr>
        <p:txBody>
          <a:bodyPr/>
          <a:lstStyle/>
          <a:p>
            <a:endParaRPr lang="en-US" dirty="0"/>
          </a:p>
          <a:p>
            <a:pPr marL="342900" indent="-342900">
              <a:buFont typeface="Arial" panose="020B0604020202020204" pitchFamily="34" charset="0"/>
              <a:buChar char="•"/>
            </a:pPr>
            <a:r>
              <a:rPr lang="en-US" dirty="0"/>
              <a:t>Servant leadership is a practical philosophy, which supports people who choose to serve first, and then lead as a way of expanding service to individuals and institutions.</a:t>
            </a:r>
          </a:p>
          <a:p>
            <a:pPr marL="342900" indent="-342900">
              <a:buFont typeface="Arial" panose="020B0604020202020204" pitchFamily="34" charset="0"/>
              <a:buChar char="•"/>
            </a:pPr>
            <a:r>
              <a:rPr lang="en-US" dirty="0"/>
              <a:t>May or may not hold formal leadership positions. </a:t>
            </a:r>
          </a:p>
          <a:p>
            <a:pPr marL="342900" indent="-342900">
              <a:buFont typeface="Arial" panose="020B0604020202020204" pitchFamily="34" charset="0"/>
              <a:buChar char="•"/>
            </a:pPr>
            <a:r>
              <a:rPr lang="en-US" dirty="0"/>
              <a:t>Encourages collaboration, trust, foresight, listening and the ethical use of power and empowerment. </a:t>
            </a:r>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787" y="4724400"/>
            <a:ext cx="5686425" cy="1685925"/>
          </a:xfrm>
          <a:prstGeom prst="rect">
            <a:avLst/>
          </a:prstGeom>
        </p:spPr>
      </p:pic>
    </p:spTree>
    <p:extLst>
      <p:ext uri="{BB962C8B-B14F-4D97-AF65-F5344CB8AC3E}">
        <p14:creationId xmlns:p14="http://schemas.microsoft.com/office/powerpoint/2010/main" val="402140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56944"/>
            <a:ext cx="7315200" cy="1362456"/>
          </a:xfrm>
        </p:spPr>
        <p:txBody>
          <a:bodyPr>
            <a:noAutofit/>
          </a:bodyPr>
          <a:lstStyle/>
          <a:p>
            <a:pPr algn="ctr"/>
            <a:r>
              <a:rPr lang="en-US" sz="4000" dirty="0">
                <a:solidFill>
                  <a:schemeClr val="tx1"/>
                </a:solidFill>
              </a:rPr>
              <a:t>Harvard Business Review Article: </a:t>
            </a:r>
            <a:br>
              <a:rPr lang="en-US" sz="4000" dirty="0">
                <a:solidFill>
                  <a:schemeClr val="tx1"/>
                </a:solidFill>
              </a:rPr>
            </a:br>
            <a:r>
              <a:rPr lang="en-US" sz="4000" dirty="0">
                <a:solidFill>
                  <a:schemeClr val="tx1"/>
                </a:solidFill>
              </a:rPr>
              <a:t>Servant Leadership: A Powerful Tool for Fast Change </a:t>
            </a:r>
          </a:p>
        </p:txBody>
      </p:sp>
      <p:graphicFrame>
        <p:nvGraphicFramePr>
          <p:cNvPr id="6" name="Object 5"/>
          <p:cNvGraphicFramePr>
            <a:graphicFrameLocks noChangeAspect="1"/>
          </p:cNvGraphicFramePr>
          <p:nvPr>
            <p:extLst>
              <p:ext uri="{D42A27DB-BD31-4B8C-83A1-F6EECF244321}">
                <p14:modId xmlns:p14="http://schemas.microsoft.com/office/powerpoint/2010/main" val="176907244"/>
              </p:ext>
            </p:extLst>
          </p:nvPr>
        </p:nvGraphicFramePr>
        <p:xfrm>
          <a:off x="3810000" y="3495675"/>
          <a:ext cx="914400" cy="771525"/>
        </p:xfrm>
        <a:graphic>
          <a:graphicData uri="http://schemas.openxmlformats.org/presentationml/2006/ole">
            <mc:AlternateContent xmlns:mc="http://schemas.openxmlformats.org/markup-compatibility/2006">
              <mc:Choice xmlns:v="urn:schemas-microsoft-com:vml" Requires="v">
                <p:oleObj spid="_x0000_s1115" name="HTML Document" showAsIcon="1" r:id="rId4" imgW="914400" imgH="771480" progId="htmlfile">
                  <p:link updateAutomatic="1"/>
                </p:oleObj>
              </mc:Choice>
              <mc:Fallback>
                <p:oleObj name="HTML Document" showAsIcon="1" r:id="rId4" imgW="914400" imgH="771480" progId="htmlfile">
                  <p:link updateAutomatic="1"/>
                  <p:pic>
                    <p:nvPicPr>
                      <p:cNvPr id="0" name=""/>
                      <p:cNvPicPr/>
                      <p:nvPr/>
                    </p:nvPicPr>
                    <p:blipFill>
                      <a:blip r:embed="rId5"/>
                      <a:stretch>
                        <a:fillRect/>
                      </a:stretch>
                    </p:blipFill>
                    <p:spPr>
                      <a:xfrm>
                        <a:off x="3810000" y="3495675"/>
                        <a:ext cx="914400" cy="771525"/>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2758998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88352" cy="990600"/>
          </a:xfrm>
        </p:spPr>
        <p:txBody>
          <a:bodyPr/>
          <a:lstStyle/>
          <a:p>
            <a:pPr algn="ctr"/>
            <a:r>
              <a:rPr lang="en-US" sz="4000" dirty="0">
                <a:solidFill>
                  <a:schemeClr val="tx1"/>
                </a:solidFill>
              </a:rPr>
              <a:t>Growing from Traditional Boss to Servant Leader </a:t>
            </a:r>
          </a:p>
        </p:txBody>
      </p:sp>
      <p:graphicFrame>
        <p:nvGraphicFramePr>
          <p:cNvPr id="4" name="Table 3"/>
          <p:cNvGraphicFramePr>
            <a:graphicFrameLocks noGrp="1"/>
          </p:cNvGraphicFramePr>
          <p:nvPr>
            <p:extLst>
              <p:ext uri="{D42A27DB-BD31-4B8C-83A1-F6EECF244321}">
                <p14:modId xmlns:p14="http://schemas.microsoft.com/office/powerpoint/2010/main" val="3291022816"/>
              </p:ext>
            </p:extLst>
          </p:nvPr>
        </p:nvGraphicFramePr>
        <p:xfrm>
          <a:off x="838200" y="1905000"/>
          <a:ext cx="7388352" cy="4404360"/>
        </p:xfrm>
        <a:graphic>
          <a:graphicData uri="http://schemas.openxmlformats.org/drawingml/2006/table">
            <a:tbl>
              <a:tblPr firstRow="1" bandRow="1">
                <a:tableStyleId>{5C22544A-7EE6-4342-B048-85BDC9FD1C3A}</a:tableStyleId>
              </a:tblPr>
              <a:tblGrid>
                <a:gridCol w="3694176">
                  <a:extLst>
                    <a:ext uri="{9D8B030D-6E8A-4147-A177-3AD203B41FA5}">
                      <a16:colId xmlns="" xmlns:a16="http://schemas.microsoft.com/office/drawing/2014/main" val="20000"/>
                    </a:ext>
                  </a:extLst>
                </a:gridCol>
                <a:gridCol w="3694176">
                  <a:extLst>
                    <a:ext uri="{9D8B030D-6E8A-4147-A177-3AD203B41FA5}">
                      <a16:colId xmlns="" xmlns:a16="http://schemas.microsoft.com/office/drawing/2014/main" val="20001"/>
                    </a:ext>
                  </a:extLst>
                </a:gridCol>
              </a:tblGrid>
              <a:tr h="381000">
                <a:tc>
                  <a:txBody>
                    <a:bodyPr/>
                    <a:lstStyle/>
                    <a:p>
                      <a:r>
                        <a:rPr lang="en-US" dirty="0"/>
                        <a:t>Traditional</a:t>
                      </a:r>
                      <a:r>
                        <a:rPr lang="en-US" baseline="0" dirty="0"/>
                        <a:t> Boss </a:t>
                      </a:r>
                      <a:endParaRPr lang="en-US" dirty="0"/>
                    </a:p>
                  </a:txBody>
                  <a:tcPr/>
                </a:tc>
                <a:tc>
                  <a:txBody>
                    <a:bodyPr/>
                    <a:lstStyle/>
                    <a:p>
                      <a:r>
                        <a:rPr lang="en-US" dirty="0"/>
                        <a:t>Servant-Leader</a:t>
                      </a:r>
                      <a:r>
                        <a:rPr lang="en-US" baseline="0" dirty="0"/>
                        <a:t> </a:t>
                      </a:r>
                      <a:endParaRPr lang="en-US" dirty="0"/>
                    </a:p>
                  </a:txBody>
                  <a:tcPr/>
                </a:tc>
                <a:extLst>
                  <a:ext uri="{0D108BD9-81ED-4DB2-BD59-A6C34878D82A}">
                    <a16:rowId xmlns="" xmlns:a16="http://schemas.microsoft.com/office/drawing/2014/main" val="10000"/>
                  </a:ext>
                </a:extLst>
              </a:tr>
              <a:tr h="604263">
                <a:tc>
                  <a:txBody>
                    <a:bodyPr/>
                    <a:lstStyle/>
                    <a:p>
                      <a:r>
                        <a:rPr lang="en-US" dirty="0"/>
                        <a:t>Motivated by</a:t>
                      </a:r>
                      <a:r>
                        <a:rPr lang="en-US" baseline="0" dirty="0"/>
                        <a:t> personal drive to achieve </a:t>
                      </a:r>
                      <a:endParaRPr lang="en-US" dirty="0"/>
                    </a:p>
                  </a:txBody>
                  <a:tcPr/>
                </a:tc>
                <a:tc>
                  <a:txBody>
                    <a:bodyPr/>
                    <a:lstStyle/>
                    <a:p>
                      <a:r>
                        <a:rPr lang="en-US" dirty="0"/>
                        <a:t>Motivated by desire to serve others </a:t>
                      </a:r>
                    </a:p>
                  </a:txBody>
                  <a:tcPr/>
                </a:tc>
                <a:extLst>
                  <a:ext uri="{0D108BD9-81ED-4DB2-BD59-A6C34878D82A}">
                    <a16:rowId xmlns="" xmlns:a16="http://schemas.microsoft.com/office/drawing/2014/main" val="10001"/>
                  </a:ext>
                </a:extLst>
              </a:tr>
              <a:tr h="863233">
                <a:tc>
                  <a:txBody>
                    <a:bodyPr/>
                    <a:lstStyle/>
                    <a:p>
                      <a:r>
                        <a:rPr lang="en-US" dirty="0"/>
                        <a:t>Understand internal politics and</a:t>
                      </a:r>
                      <a:r>
                        <a:rPr lang="en-US" baseline="0" dirty="0"/>
                        <a:t> uses it to win personally</a:t>
                      </a:r>
                      <a:endParaRPr lang="en-US" dirty="0"/>
                    </a:p>
                  </a:txBody>
                  <a:tcPr/>
                </a:tc>
                <a:tc>
                  <a:txBody>
                    <a:bodyPr/>
                    <a:lstStyle/>
                    <a:p>
                      <a:r>
                        <a:rPr lang="en-US" dirty="0"/>
                        <a:t>Sensitive</a:t>
                      </a:r>
                      <a:r>
                        <a:rPr lang="en-US" baseline="0" dirty="0"/>
                        <a:t> to what motivates others and empowers all to win with shared goals and vision </a:t>
                      </a:r>
                      <a:endParaRPr lang="en-US" dirty="0"/>
                    </a:p>
                  </a:txBody>
                  <a:tcPr/>
                </a:tc>
                <a:extLst>
                  <a:ext uri="{0D108BD9-81ED-4DB2-BD59-A6C34878D82A}">
                    <a16:rowId xmlns="" xmlns:a16="http://schemas.microsoft.com/office/drawing/2014/main" val="10002"/>
                  </a:ext>
                </a:extLst>
              </a:tr>
              <a:tr h="604263">
                <a:tc>
                  <a:txBody>
                    <a:bodyPr/>
                    <a:lstStyle/>
                    <a:p>
                      <a:r>
                        <a:rPr lang="en-US" dirty="0"/>
                        <a:t>Controls information</a:t>
                      </a:r>
                      <a:r>
                        <a:rPr lang="en-US" baseline="0" dirty="0"/>
                        <a:t> to maintain power</a:t>
                      </a:r>
                      <a:endParaRPr lang="en-US" dirty="0"/>
                    </a:p>
                  </a:txBody>
                  <a:tcPr/>
                </a:tc>
                <a:tc>
                  <a:txBody>
                    <a:bodyPr/>
                    <a:lstStyle/>
                    <a:p>
                      <a:r>
                        <a:rPr lang="en-US" dirty="0"/>
                        <a:t>Shares big-picture</a:t>
                      </a:r>
                      <a:r>
                        <a:rPr lang="en-US" baseline="0" dirty="0"/>
                        <a:t> information generously </a:t>
                      </a:r>
                      <a:endParaRPr lang="en-US" dirty="0"/>
                    </a:p>
                  </a:txBody>
                  <a:tcPr/>
                </a:tc>
                <a:extLst>
                  <a:ext uri="{0D108BD9-81ED-4DB2-BD59-A6C34878D82A}">
                    <a16:rowId xmlns="" xmlns:a16="http://schemas.microsoft.com/office/drawing/2014/main" val="10003"/>
                  </a:ext>
                </a:extLst>
              </a:tr>
              <a:tr h="530528">
                <a:tc>
                  <a:txBody>
                    <a:bodyPr/>
                    <a:lstStyle/>
                    <a:p>
                      <a:r>
                        <a:rPr lang="en-US" dirty="0"/>
                        <a:t>Eager to speak first;</a:t>
                      </a:r>
                      <a:r>
                        <a:rPr lang="en-US" baseline="0" dirty="0"/>
                        <a:t> feel his/her ideas are most important </a:t>
                      </a:r>
                      <a:endParaRPr lang="en-US" dirty="0"/>
                    </a:p>
                  </a:txBody>
                  <a:tcPr/>
                </a:tc>
                <a:tc>
                  <a:txBody>
                    <a:bodyPr/>
                    <a:lstStyle/>
                    <a:p>
                      <a:r>
                        <a:rPr lang="en-US" dirty="0"/>
                        <a:t>Most likely to listen first; values others’ input and builds strength</a:t>
                      </a:r>
                      <a:r>
                        <a:rPr lang="en-US" baseline="0" dirty="0"/>
                        <a:t> through differences </a:t>
                      </a:r>
                      <a:endParaRPr lang="en-US" dirty="0"/>
                    </a:p>
                  </a:txBody>
                  <a:tcPr/>
                </a:tc>
                <a:extLst>
                  <a:ext uri="{0D108BD9-81ED-4DB2-BD59-A6C34878D82A}">
                    <a16:rowId xmlns="" xmlns:a16="http://schemas.microsoft.com/office/drawing/2014/main" val="10004"/>
                  </a:ext>
                </a:extLst>
              </a:tr>
              <a:tr h="530528">
                <a:tc>
                  <a:txBody>
                    <a:bodyPr/>
                    <a:lstStyle/>
                    <a:p>
                      <a:r>
                        <a:rPr lang="en-US" dirty="0"/>
                        <a:t>Gives</a:t>
                      </a:r>
                      <a:r>
                        <a:rPr lang="en-US" baseline="0" dirty="0"/>
                        <a:t> orders; sees too much listening or coaching as inefficient </a:t>
                      </a:r>
                      <a:endParaRPr lang="en-US" dirty="0"/>
                    </a:p>
                  </a:txBody>
                  <a:tcPr/>
                </a:tc>
                <a:tc>
                  <a:txBody>
                    <a:bodyPr/>
                    <a:lstStyle/>
                    <a:p>
                      <a:r>
                        <a:rPr lang="en-US" dirty="0"/>
                        <a:t>Listens deeply and respectfully to others, especially to those who disagree</a:t>
                      </a:r>
                    </a:p>
                  </a:txBody>
                  <a:tcPr/>
                </a:tc>
                <a:extLst>
                  <a:ext uri="{0D108BD9-81ED-4DB2-BD59-A6C34878D82A}">
                    <a16:rowId xmlns="" xmlns:a16="http://schemas.microsoft.com/office/drawing/2014/main" val="10005"/>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25369678"/>
              </p:ext>
            </p:extLst>
          </p:nvPr>
        </p:nvGraphicFramePr>
        <p:xfrm>
          <a:off x="6324600" y="1285875"/>
          <a:ext cx="914400" cy="695325"/>
        </p:xfrm>
        <a:graphic>
          <a:graphicData uri="http://schemas.openxmlformats.org/presentationml/2006/ole">
            <mc:AlternateContent xmlns:mc="http://schemas.openxmlformats.org/markup-compatibility/2006">
              <mc:Choice xmlns:v="urn:schemas-microsoft-com:vml" Requires="v">
                <p:oleObj spid="_x0000_s7241"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6324600" y="1285875"/>
                        <a:ext cx="914400" cy="695325"/>
                      </a:xfrm>
                      <a:prstGeom prst="rect">
                        <a:avLst/>
                      </a:prstGeom>
                    </p:spPr>
                  </p:pic>
                </p:oleObj>
              </mc:Fallback>
            </mc:AlternateContent>
          </a:graphicData>
        </a:graphic>
      </p:graphicFrame>
    </p:spTree>
    <p:extLst>
      <p:ext uri="{BB962C8B-B14F-4D97-AF65-F5344CB8AC3E}">
        <p14:creationId xmlns:p14="http://schemas.microsoft.com/office/powerpoint/2010/main" val="309717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16736"/>
            <a:ext cx="7315200" cy="664464"/>
          </a:xfrm>
        </p:spPr>
        <p:txBody>
          <a:bodyPr>
            <a:noAutofit/>
          </a:bodyPr>
          <a:lstStyle/>
          <a:p>
            <a:pPr algn="ctr"/>
            <a:r>
              <a:rPr lang="en-US" sz="4000" dirty="0">
                <a:solidFill>
                  <a:schemeClr val="tx1"/>
                </a:solidFill>
                <a:effectLst>
                  <a:outerShdw blurRad="38100" dist="38100" dir="2700000" algn="tl">
                    <a:srgbClr val="000000">
                      <a:alpha val="43137"/>
                    </a:srgbClr>
                  </a:outerShdw>
                </a:effectLst>
              </a:rPr>
              <a:t>Table of Contents</a:t>
            </a:r>
          </a:p>
        </p:txBody>
      </p:sp>
      <p:sp>
        <p:nvSpPr>
          <p:cNvPr id="7" name="Text Placeholder 6"/>
          <p:cNvSpPr>
            <a:spLocks noGrp="1"/>
          </p:cNvSpPr>
          <p:nvPr>
            <p:ph type="body" idx="1"/>
          </p:nvPr>
        </p:nvSpPr>
        <p:spPr>
          <a:xfrm>
            <a:off x="606552" y="2209800"/>
            <a:ext cx="8004048" cy="3733800"/>
          </a:xfrm>
        </p:spPr>
        <p:txBody>
          <a:bodyPr>
            <a:normAutofit fontScale="85000" lnSpcReduction="10000"/>
          </a:bodyPr>
          <a:lstStyle/>
          <a:p>
            <a:r>
              <a:rPr lang="en-US" u="sng" dirty="0"/>
              <a:t>Topic 1 </a:t>
            </a:r>
            <a:r>
              <a:rPr lang="en-US" dirty="0"/>
              <a:t>Values, Vision and Mission – understanding yourself as a leader … 4     </a:t>
            </a:r>
            <a:r>
              <a:rPr lang="en-US" u="sng" dirty="0"/>
              <a:t>Topic 2 </a:t>
            </a:r>
            <a:r>
              <a:rPr lang="en-US" dirty="0"/>
              <a:t>Servant Leadership and Exploring your Leadership Style …………. 24</a:t>
            </a:r>
          </a:p>
          <a:p>
            <a:r>
              <a:rPr lang="en-US" u="sng" dirty="0"/>
              <a:t>Topic 3 </a:t>
            </a:r>
            <a:r>
              <a:rPr lang="en-US" dirty="0"/>
              <a:t>Understanding the Dynamics of Teams …………………………..….......  41</a:t>
            </a:r>
          </a:p>
          <a:p>
            <a:r>
              <a:rPr lang="en-US" u="sng" dirty="0"/>
              <a:t>Topic 4 </a:t>
            </a:r>
            <a:r>
              <a:rPr lang="en-US" dirty="0"/>
              <a:t>Effective Communication Techniques and Skills ……………….……… 59</a:t>
            </a:r>
          </a:p>
          <a:p>
            <a:r>
              <a:rPr lang="en-US" u="sng" dirty="0"/>
              <a:t>Topic 5 </a:t>
            </a:r>
            <a:r>
              <a:rPr lang="en-US" dirty="0"/>
              <a:t>Crucial Conversations ……………………………………………………………….  79</a:t>
            </a:r>
          </a:p>
          <a:p>
            <a:r>
              <a:rPr lang="en-US" u="sng" dirty="0"/>
              <a:t>Topic 6 </a:t>
            </a:r>
            <a:r>
              <a:rPr lang="en-US" dirty="0"/>
              <a:t>Skills for Managing &amp; Motivating Staff at all Levels to Perform and Contribute to an Organization…………………………………………………….………… 85</a:t>
            </a:r>
          </a:p>
          <a:p>
            <a:r>
              <a:rPr lang="en-US" u="sng" dirty="0"/>
              <a:t>Topic 7 </a:t>
            </a:r>
            <a:r>
              <a:rPr lang="en-US" dirty="0"/>
              <a:t>Leveraging individual differences to maximize performance ...... 104</a:t>
            </a:r>
          </a:p>
          <a:p>
            <a:r>
              <a:rPr lang="en-US" u="sng" dirty="0"/>
              <a:t>Topic 8 </a:t>
            </a:r>
            <a:r>
              <a:rPr lang="en-US" dirty="0"/>
              <a:t>Driving Innovation……………………………………………………………………. 118</a:t>
            </a:r>
          </a:p>
          <a:p>
            <a:r>
              <a:rPr lang="en-US" u="sng" dirty="0"/>
              <a:t>Topic 9 </a:t>
            </a:r>
            <a:r>
              <a:rPr lang="en-US" dirty="0"/>
              <a:t>Understanding the Dynamics of Power and Influence……………… 138</a:t>
            </a:r>
          </a:p>
          <a:p>
            <a:r>
              <a:rPr lang="en-US" u="sng" dirty="0"/>
              <a:t>Topic 10 </a:t>
            </a:r>
            <a:r>
              <a:rPr lang="en-US" dirty="0"/>
              <a:t>Collaboration and Navigating Change……………………………..……… 156</a:t>
            </a:r>
          </a:p>
          <a:p>
            <a:endParaRPr lang="en-US" dirty="0"/>
          </a:p>
          <a:p>
            <a:endParaRPr lang="en-US" dirty="0"/>
          </a:p>
        </p:txBody>
      </p:sp>
    </p:spTree>
    <p:extLst>
      <p:ext uri="{BB962C8B-B14F-4D97-AF65-F5344CB8AC3E}">
        <p14:creationId xmlns:p14="http://schemas.microsoft.com/office/powerpoint/2010/main" val="3088935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91400" cy="1219200"/>
          </a:xfrm>
        </p:spPr>
        <p:txBody>
          <a:bodyPr/>
          <a:lstStyle/>
          <a:p>
            <a:pPr algn="ctr"/>
            <a:r>
              <a:rPr lang="en-US" sz="4000" dirty="0">
                <a:solidFill>
                  <a:schemeClr val="tx1"/>
                </a:solidFill>
              </a:rPr>
              <a:t>10 Principles of Servant – Leadership </a:t>
            </a:r>
          </a:p>
        </p:txBody>
      </p:sp>
      <p:sp>
        <p:nvSpPr>
          <p:cNvPr id="3" name="Subtitle 2"/>
          <p:cNvSpPr>
            <a:spLocks noGrp="1"/>
          </p:cNvSpPr>
          <p:nvPr>
            <p:ph type="body" idx="1"/>
          </p:nvPr>
        </p:nvSpPr>
        <p:spPr>
          <a:xfrm>
            <a:off x="533400" y="2514600"/>
            <a:ext cx="7772400" cy="1966912"/>
          </a:xfrm>
        </p:spPr>
        <p:txBody>
          <a:bodyPr>
            <a:normAutofit/>
          </a:bodyPr>
          <a:lstStyle/>
          <a:p>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75" y="2971800"/>
            <a:ext cx="2000250" cy="1447800"/>
          </a:xfrm>
          <a:prstGeom prst="rect">
            <a:avLst/>
          </a:prstGeom>
        </p:spPr>
      </p:pic>
    </p:spTree>
    <p:extLst>
      <p:ext uri="{BB962C8B-B14F-4D97-AF65-F5344CB8AC3E}">
        <p14:creationId xmlns:p14="http://schemas.microsoft.com/office/powerpoint/2010/main" val="4060417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724336"/>
          </a:xfrm>
        </p:spPr>
        <p:txBody>
          <a:bodyPr/>
          <a:lstStyle/>
          <a:p>
            <a:pPr algn="ctr"/>
            <a:r>
              <a:rPr lang="en-US" sz="4000" dirty="0">
                <a:solidFill>
                  <a:schemeClr val="tx1"/>
                </a:solidFill>
              </a:rPr>
              <a:t>Listening</a:t>
            </a:r>
            <a:r>
              <a:rPr lang="en-US" dirty="0">
                <a:solidFill>
                  <a:schemeClr val="tx1"/>
                </a:solidFill>
              </a:rPr>
              <a:t> </a:t>
            </a:r>
          </a:p>
        </p:txBody>
      </p:sp>
      <p:sp>
        <p:nvSpPr>
          <p:cNvPr id="3" name="Text Placeholder 2"/>
          <p:cNvSpPr>
            <a:spLocks noGrp="1"/>
          </p:cNvSpPr>
          <p:nvPr>
            <p:ph type="body" idx="1"/>
          </p:nvPr>
        </p:nvSpPr>
        <p:spPr>
          <a:xfrm>
            <a:off x="914400" y="1904999"/>
            <a:ext cx="7315200" cy="3946703"/>
          </a:xfrm>
        </p:spPr>
        <p:txBody>
          <a:bodyPr>
            <a:noAutofit/>
          </a:bodyPr>
          <a:lstStyle/>
          <a:p>
            <a:pPr marL="342900" indent="-342900">
              <a:buFont typeface="Arial" panose="020B0604020202020204" pitchFamily="34" charset="0"/>
              <a:buChar char="•"/>
            </a:pPr>
            <a:r>
              <a:rPr lang="en-US" sz="2000" dirty="0"/>
              <a:t>Reinforce communication and decision making skills by making a deep commitment to listening intently to others </a:t>
            </a:r>
          </a:p>
          <a:p>
            <a:endParaRPr lang="en-US" sz="2000" dirty="0"/>
          </a:p>
          <a:p>
            <a:pPr marL="342900" indent="-342900">
              <a:buFont typeface="Arial" panose="020B0604020202020204" pitchFamily="34" charset="0"/>
              <a:buChar char="•"/>
            </a:pPr>
            <a:r>
              <a:rPr lang="en-US" sz="2000" dirty="0"/>
              <a:t>Seek to identify and clarify the will of a group </a:t>
            </a:r>
          </a:p>
          <a:p>
            <a:endParaRPr lang="en-US" sz="2000" dirty="0"/>
          </a:p>
          <a:p>
            <a:pPr marL="342900" indent="-342900">
              <a:buFont typeface="Arial" panose="020B0604020202020204" pitchFamily="34" charset="0"/>
              <a:buChar char="•"/>
            </a:pPr>
            <a:r>
              <a:rPr lang="en-US" sz="2000" dirty="0"/>
              <a:t>Seek to listen receptively to what is being said (and not said)</a:t>
            </a:r>
          </a:p>
          <a:p>
            <a:endParaRPr lang="en-US" sz="2000" dirty="0"/>
          </a:p>
          <a:p>
            <a:pPr marL="342900" indent="-342900">
              <a:buFont typeface="Arial" panose="020B0604020202020204" pitchFamily="34" charset="0"/>
              <a:buChar char="•"/>
            </a:pPr>
            <a:r>
              <a:rPr lang="en-US" sz="2000" dirty="0"/>
              <a:t>Getting in touch with one’s inner voice</a:t>
            </a:r>
          </a:p>
          <a:p>
            <a:endParaRPr lang="en-US" sz="2000" dirty="0"/>
          </a:p>
          <a:p>
            <a:pPr marL="342900" indent="-342900">
              <a:buFont typeface="Arial" panose="020B0604020202020204" pitchFamily="34" charset="0"/>
              <a:buChar char="•"/>
            </a:pPr>
            <a:r>
              <a:rPr lang="en-US" sz="2000" dirty="0"/>
              <a:t>Seeking to understand what one’s body, spirit </a:t>
            </a:r>
          </a:p>
          <a:p>
            <a:r>
              <a:rPr lang="en-US" sz="2000" dirty="0"/>
              <a:t>      and mind are communicating </a:t>
            </a:r>
          </a:p>
          <a:p>
            <a:pPr marL="342900" indent="-342900">
              <a:buFont typeface="Arial" panose="020B0604020202020204" pitchFamily="34" charset="0"/>
              <a:buChar char="•"/>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950" y="4267200"/>
            <a:ext cx="2228850" cy="1752600"/>
          </a:xfrm>
          <a:prstGeom prst="rect">
            <a:avLst/>
          </a:prstGeom>
        </p:spPr>
      </p:pic>
    </p:spTree>
    <p:extLst>
      <p:ext uri="{BB962C8B-B14F-4D97-AF65-F5344CB8AC3E}">
        <p14:creationId xmlns:p14="http://schemas.microsoft.com/office/powerpoint/2010/main" val="535693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685800"/>
          </a:xfrm>
        </p:spPr>
        <p:txBody>
          <a:bodyPr/>
          <a:lstStyle/>
          <a:p>
            <a:pPr algn="ctr"/>
            <a:r>
              <a:rPr lang="en-US" sz="4000" dirty="0">
                <a:solidFill>
                  <a:schemeClr val="tx1"/>
                </a:solidFill>
              </a:rPr>
              <a:t>Empathy</a:t>
            </a:r>
            <a:r>
              <a:rPr lang="en-US" sz="4800" dirty="0">
                <a:solidFill>
                  <a:schemeClr val="tx1"/>
                </a:solidFill>
              </a:rPr>
              <a:t> </a:t>
            </a:r>
            <a:r>
              <a:rPr lang="en-US" dirty="0">
                <a:solidFill>
                  <a:schemeClr val="tx1"/>
                </a:solidFill>
              </a:rPr>
              <a:t> </a:t>
            </a:r>
          </a:p>
        </p:txBody>
      </p:sp>
      <p:sp>
        <p:nvSpPr>
          <p:cNvPr id="3" name="Text Placeholder 2"/>
          <p:cNvSpPr>
            <a:spLocks noGrp="1"/>
          </p:cNvSpPr>
          <p:nvPr>
            <p:ph type="body" idx="1"/>
          </p:nvPr>
        </p:nvSpPr>
        <p:spPr>
          <a:xfrm>
            <a:off x="914400" y="1866464"/>
            <a:ext cx="7315200" cy="2629336"/>
          </a:xfrm>
        </p:spPr>
        <p:txBody>
          <a:bodyPr>
            <a:normAutofit/>
          </a:bodyPr>
          <a:lstStyle/>
          <a:p>
            <a:pPr marL="342900" indent="-342900">
              <a:buFont typeface="Arial" panose="020B0604020202020204" pitchFamily="34" charset="0"/>
              <a:buChar char="•"/>
            </a:pPr>
            <a:r>
              <a:rPr lang="en-US" sz="2000" dirty="0"/>
              <a:t>Strive to understand others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People need to be accepted and recognized for their special and unique spirit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Assume to good intentions and don’t reject people, even when forced to reject people’s behavior or performance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787" y="4638675"/>
            <a:ext cx="2638425" cy="1762125"/>
          </a:xfrm>
          <a:prstGeom prst="rect">
            <a:avLst/>
          </a:prstGeom>
        </p:spPr>
      </p:pic>
    </p:spTree>
    <p:extLst>
      <p:ext uri="{BB962C8B-B14F-4D97-AF65-F5344CB8AC3E}">
        <p14:creationId xmlns:p14="http://schemas.microsoft.com/office/powerpoint/2010/main" val="3961605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609600"/>
          </a:xfrm>
        </p:spPr>
        <p:txBody>
          <a:bodyPr/>
          <a:lstStyle/>
          <a:p>
            <a:pPr algn="ctr"/>
            <a:r>
              <a:rPr lang="en-US" sz="4000" dirty="0">
                <a:solidFill>
                  <a:schemeClr val="tx1"/>
                </a:solidFill>
              </a:rPr>
              <a:t>Healing </a:t>
            </a:r>
          </a:p>
        </p:txBody>
      </p:sp>
      <p:sp>
        <p:nvSpPr>
          <p:cNvPr id="3" name="Text Placeholder 2"/>
          <p:cNvSpPr>
            <a:spLocks noGrp="1"/>
          </p:cNvSpPr>
          <p:nvPr>
            <p:ph type="body" idx="1"/>
          </p:nvPr>
        </p:nvSpPr>
        <p:spPr>
          <a:xfrm>
            <a:off x="914400" y="1905000"/>
            <a:ext cx="7391400" cy="1600200"/>
          </a:xfrm>
        </p:spPr>
        <p:txBody>
          <a:bodyPr>
            <a:normAutofit/>
          </a:bodyPr>
          <a:lstStyle/>
          <a:p>
            <a:pPr marL="342900" indent="-342900">
              <a:buFont typeface="Arial" panose="020B0604020202020204" pitchFamily="34" charset="0"/>
              <a:buChar char="•"/>
            </a:pPr>
            <a:r>
              <a:rPr lang="en-US" dirty="0"/>
              <a:t>Powerful force for transformation and integration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Servant leadership has a potential for healing one’s self and others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733800"/>
            <a:ext cx="3519488" cy="2660341"/>
          </a:xfrm>
          <a:prstGeom prst="rect">
            <a:avLst/>
          </a:prstGeom>
        </p:spPr>
      </p:pic>
    </p:spTree>
    <p:extLst>
      <p:ext uri="{BB962C8B-B14F-4D97-AF65-F5344CB8AC3E}">
        <p14:creationId xmlns:p14="http://schemas.microsoft.com/office/powerpoint/2010/main" val="4214500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533400"/>
          </a:xfrm>
        </p:spPr>
        <p:txBody>
          <a:bodyPr/>
          <a:lstStyle/>
          <a:p>
            <a:pPr algn="ctr"/>
            <a:r>
              <a:rPr lang="en-US" sz="4000" dirty="0">
                <a:solidFill>
                  <a:schemeClr val="tx1"/>
                </a:solidFill>
              </a:rPr>
              <a:t>Awareness </a:t>
            </a:r>
          </a:p>
        </p:txBody>
      </p:sp>
      <p:sp>
        <p:nvSpPr>
          <p:cNvPr id="3" name="Text Placeholder 2"/>
          <p:cNvSpPr>
            <a:spLocks noGrp="1"/>
          </p:cNvSpPr>
          <p:nvPr>
            <p:ph type="body" idx="1"/>
          </p:nvPr>
        </p:nvSpPr>
        <p:spPr>
          <a:xfrm>
            <a:off x="914400" y="2362200"/>
            <a:ext cx="7391400" cy="838200"/>
          </a:xfrm>
        </p:spPr>
        <p:txBody>
          <a:bodyPr>
            <a:normAutofit/>
          </a:bodyPr>
          <a:lstStyle/>
          <a:p>
            <a:pPr marL="342900" indent="-342900">
              <a:buFont typeface="Arial" panose="020B0604020202020204" pitchFamily="34" charset="0"/>
              <a:buChar char="•"/>
            </a:pPr>
            <a:r>
              <a:rPr lang="en-US" sz="2000" dirty="0"/>
              <a:t>General awareness, especially self-awareness, strengthens you as a leader</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7" y="3629025"/>
            <a:ext cx="2524125" cy="1857375"/>
          </a:xfrm>
          <a:prstGeom prst="rect">
            <a:avLst/>
          </a:prstGeom>
        </p:spPr>
      </p:pic>
    </p:spTree>
    <p:extLst>
      <p:ext uri="{BB962C8B-B14F-4D97-AF65-F5344CB8AC3E}">
        <p14:creationId xmlns:p14="http://schemas.microsoft.com/office/powerpoint/2010/main" val="576902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54809"/>
            <a:ext cx="7391400" cy="569191"/>
          </a:xfrm>
        </p:spPr>
        <p:txBody>
          <a:bodyPr/>
          <a:lstStyle/>
          <a:p>
            <a:pPr algn="ctr"/>
            <a:r>
              <a:rPr lang="en-US" sz="4000" dirty="0">
                <a:solidFill>
                  <a:schemeClr val="tx1"/>
                </a:solidFill>
              </a:rPr>
              <a:t>Persuasion </a:t>
            </a:r>
          </a:p>
        </p:txBody>
      </p:sp>
      <p:sp>
        <p:nvSpPr>
          <p:cNvPr id="3" name="Text Placeholder 2"/>
          <p:cNvSpPr>
            <a:spLocks noGrp="1"/>
          </p:cNvSpPr>
          <p:nvPr>
            <p:ph type="body" idx="1"/>
          </p:nvPr>
        </p:nvSpPr>
        <p:spPr>
          <a:xfrm>
            <a:off x="914400" y="1752600"/>
            <a:ext cx="7391400" cy="2514600"/>
          </a:xfrm>
        </p:spPr>
        <p:txBody>
          <a:bodyPr>
            <a:normAutofit/>
          </a:bodyPr>
          <a:lstStyle/>
          <a:p>
            <a:pPr marL="342900" indent="-342900">
              <a:buFont typeface="Arial" panose="020B0604020202020204" pitchFamily="34" charset="0"/>
              <a:buChar char="•"/>
            </a:pPr>
            <a:r>
              <a:rPr lang="en-US" sz="2000" dirty="0"/>
              <a:t>Rely on persuasion, rather than positional authority in making decisions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Seek to convince others, rather than coerce compliance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Effective at building consensus within groups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25" y="4210940"/>
            <a:ext cx="2085975" cy="2266059"/>
          </a:xfrm>
          <a:prstGeom prst="rect">
            <a:avLst/>
          </a:prstGeom>
        </p:spPr>
      </p:pic>
    </p:spTree>
    <p:extLst>
      <p:ext uri="{BB962C8B-B14F-4D97-AF65-F5344CB8AC3E}">
        <p14:creationId xmlns:p14="http://schemas.microsoft.com/office/powerpoint/2010/main" val="2321638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609600"/>
          </a:xfrm>
        </p:spPr>
        <p:txBody>
          <a:bodyPr/>
          <a:lstStyle/>
          <a:p>
            <a:pPr algn="ctr"/>
            <a:r>
              <a:rPr lang="en-US" sz="4000" dirty="0">
                <a:solidFill>
                  <a:schemeClr val="tx1"/>
                </a:solidFill>
              </a:rPr>
              <a:t>Conceptualization </a:t>
            </a:r>
          </a:p>
        </p:txBody>
      </p:sp>
      <p:sp>
        <p:nvSpPr>
          <p:cNvPr id="3" name="Text Placeholder 2"/>
          <p:cNvSpPr>
            <a:spLocks noGrp="1"/>
          </p:cNvSpPr>
          <p:nvPr>
            <p:ph type="body" idx="1"/>
          </p:nvPr>
        </p:nvSpPr>
        <p:spPr>
          <a:xfrm>
            <a:off x="914400" y="1828800"/>
            <a:ext cx="7315200" cy="2362200"/>
          </a:xfrm>
        </p:spPr>
        <p:txBody>
          <a:bodyPr>
            <a:normAutofit lnSpcReduction="10000"/>
          </a:bodyPr>
          <a:lstStyle/>
          <a:p>
            <a:pPr marL="342900" indent="-342900">
              <a:buFont typeface="Arial" panose="020B0604020202020204" pitchFamily="34" charset="0"/>
              <a:buChar char="•"/>
            </a:pPr>
            <a:r>
              <a:rPr lang="en-US" dirty="0"/>
              <a:t>Seek to nurture their abilities to “dream great dreams”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One must think beyond day-to-day realities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Seek a delicate balance between big picture thinking and day-to-day focus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525" y="4495800"/>
            <a:ext cx="3028950" cy="1524000"/>
          </a:xfrm>
          <a:prstGeom prst="rect">
            <a:avLst/>
          </a:prstGeom>
        </p:spPr>
      </p:pic>
    </p:spTree>
    <p:extLst>
      <p:ext uri="{BB962C8B-B14F-4D97-AF65-F5344CB8AC3E}">
        <p14:creationId xmlns:p14="http://schemas.microsoft.com/office/powerpoint/2010/main" val="176794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647264"/>
          </a:xfrm>
        </p:spPr>
        <p:txBody>
          <a:bodyPr/>
          <a:lstStyle/>
          <a:p>
            <a:pPr algn="ctr"/>
            <a:r>
              <a:rPr lang="en-US" sz="4000" dirty="0">
                <a:solidFill>
                  <a:schemeClr val="tx1"/>
                </a:solidFill>
              </a:rPr>
              <a:t>Foresight</a:t>
            </a:r>
            <a:r>
              <a:rPr lang="en-US" sz="4800" dirty="0">
                <a:solidFill>
                  <a:schemeClr val="tx1"/>
                </a:solidFill>
              </a:rPr>
              <a:t> </a:t>
            </a:r>
          </a:p>
        </p:txBody>
      </p:sp>
      <p:sp>
        <p:nvSpPr>
          <p:cNvPr id="3" name="Text Placeholder 2"/>
          <p:cNvSpPr>
            <a:spLocks noGrp="1"/>
          </p:cNvSpPr>
          <p:nvPr>
            <p:ph type="body" idx="1"/>
          </p:nvPr>
        </p:nvSpPr>
        <p:spPr>
          <a:xfrm>
            <a:off x="914400" y="1905000"/>
            <a:ext cx="7391400" cy="2057400"/>
          </a:xfrm>
        </p:spPr>
        <p:txBody>
          <a:bodyPr>
            <a:normAutofit/>
          </a:bodyPr>
          <a:lstStyle/>
          <a:p>
            <a:pPr marL="342900" indent="-342900">
              <a:buFont typeface="Arial" panose="020B0604020202020204" pitchFamily="34" charset="0"/>
              <a:buChar char="•"/>
            </a:pPr>
            <a:r>
              <a:rPr lang="en-US" sz="2000" dirty="0"/>
              <a:t>Enables you to understand lessons from the past, the realities from the present and the likely consequence of a decision from the future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Deeply rooted in the intuitive mind</a:t>
            </a:r>
          </a:p>
          <a:p>
            <a:pPr marL="342900" indent="-342900">
              <a:buFont typeface="Arial" panose="020B0604020202020204" pitchFamily="34" charset="0"/>
              <a:buChar char="•"/>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437" y="4238625"/>
            <a:ext cx="2905125" cy="1628775"/>
          </a:xfrm>
          <a:prstGeom prst="rect">
            <a:avLst/>
          </a:prstGeom>
        </p:spPr>
      </p:pic>
    </p:spTree>
    <p:extLst>
      <p:ext uri="{BB962C8B-B14F-4D97-AF65-F5344CB8AC3E}">
        <p14:creationId xmlns:p14="http://schemas.microsoft.com/office/powerpoint/2010/main" val="804803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609600"/>
          </a:xfrm>
        </p:spPr>
        <p:txBody>
          <a:bodyPr/>
          <a:lstStyle/>
          <a:p>
            <a:pPr algn="ctr"/>
            <a:r>
              <a:rPr lang="en-US" sz="4000" dirty="0">
                <a:solidFill>
                  <a:schemeClr val="tx1"/>
                </a:solidFill>
              </a:rPr>
              <a:t>Stewardship </a:t>
            </a:r>
          </a:p>
        </p:txBody>
      </p:sp>
      <p:sp>
        <p:nvSpPr>
          <p:cNvPr id="3" name="Text Placeholder 2"/>
          <p:cNvSpPr>
            <a:spLocks noGrp="1"/>
          </p:cNvSpPr>
          <p:nvPr>
            <p:ph type="body" idx="1"/>
          </p:nvPr>
        </p:nvSpPr>
        <p:spPr>
          <a:xfrm>
            <a:off x="914400" y="1981200"/>
            <a:ext cx="7391400" cy="1219200"/>
          </a:xfrm>
        </p:spPr>
        <p:txBody>
          <a:bodyPr>
            <a:norm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All stakeholders play a significant role in holding their organization in trust for the greater good of society </a:t>
            </a:r>
          </a:p>
          <a:p>
            <a:pPr marL="342900" indent="-342900">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524" y="3881408"/>
            <a:ext cx="3038475" cy="1528792"/>
          </a:xfrm>
          <a:prstGeom prst="rect">
            <a:avLst/>
          </a:prstGeom>
        </p:spPr>
      </p:pic>
    </p:spTree>
    <p:extLst>
      <p:ext uri="{BB962C8B-B14F-4D97-AF65-F5344CB8AC3E}">
        <p14:creationId xmlns:p14="http://schemas.microsoft.com/office/powerpoint/2010/main" val="2957433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219200"/>
          </a:xfrm>
        </p:spPr>
        <p:txBody>
          <a:bodyPr/>
          <a:lstStyle/>
          <a:p>
            <a:pPr algn="ctr"/>
            <a:r>
              <a:rPr lang="en-US" sz="4000" dirty="0">
                <a:solidFill>
                  <a:schemeClr val="tx1"/>
                </a:solidFill>
              </a:rPr>
              <a:t>Commitment to the Growth of People </a:t>
            </a:r>
          </a:p>
        </p:txBody>
      </p:sp>
      <p:sp>
        <p:nvSpPr>
          <p:cNvPr id="3" name="Text Placeholder 2"/>
          <p:cNvSpPr>
            <a:spLocks noGrp="1"/>
          </p:cNvSpPr>
          <p:nvPr>
            <p:ph type="body" idx="1"/>
          </p:nvPr>
        </p:nvSpPr>
        <p:spPr>
          <a:xfrm>
            <a:off x="914400" y="2667000"/>
            <a:ext cx="7391400" cy="2286000"/>
          </a:xfrm>
        </p:spPr>
        <p:txBody>
          <a:bodyPr>
            <a:normAutofit fontScale="92500" lnSpcReduction="20000"/>
          </a:bodyPr>
          <a:lstStyle/>
          <a:p>
            <a:pPr marL="342900" indent="-342900">
              <a:buFont typeface="Arial" panose="020B0604020202020204" pitchFamily="34" charset="0"/>
              <a:buChar char="•"/>
            </a:pPr>
            <a:r>
              <a:rPr lang="en-US" dirty="0"/>
              <a:t>All people have an intrinsic value beyond their tangible contributions as workers </a:t>
            </a:r>
          </a:p>
          <a:p>
            <a:endParaRPr lang="en-US" dirty="0"/>
          </a:p>
          <a:p>
            <a:pPr marL="342900" indent="-342900">
              <a:buFont typeface="Arial" panose="020B0604020202020204" pitchFamily="34" charset="0"/>
              <a:buChar char="•"/>
            </a:pPr>
            <a:r>
              <a:rPr lang="en-US" dirty="0"/>
              <a:t>Deeply committed to a personal, </a:t>
            </a:r>
          </a:p>
          <a:p>
            <a:r>
              <a:rPr lang="en-US" dirty="0"/>
              <a:t>     professional and spiritual growth </a:t>
            </a:r>
          </a:p>
          <a:p>
            <a:r>
              <a:rPr lang="en-US" dirty="0"/>
              <a:t>     of each and every individual within </a:t>
            </a:r>
          </a:p>
          <a:p>
            <a:r>
              <a:rPr lang="en-US" dirty="0"/>
              <a:t>     the organization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725" y="3581400"/>
            <a:ext cx="2200275" cy="2095500"/>
          </a:xfrm>
          <a:prstGeom prst="rect">
            <a:avLst/>
          </a:prstGeom>
        </p:spPr>
      </p:pic>
    </p:spTree>
    <p:extLst>
      <p:ext uri="{BB962C8B-B14F-4D97-AF65-F5344CB8AC3E}">
        <p14:creationId xmlns:p14="http://schemas.microsoft.com/office/powerpoint/2010/main" val="427852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543800" cy="2152650"/>
          </a:xfrm>
        </p:spPr>
        <p:txBody>
          <a:bodyPr/>
          <a:lstStyle/>
          <a:p>
            <a:pPr algn="ctr"/>
            <a:r>
              <a:rPr lang="en-US" sz="4000" dirty="0">
                <a:solidFill>
                  <a:schemeClr val="tx1"/>
                </a:solidFill>
                <a:effectLst>
                  <a:outerShdw blurRad="38100" dist="38100" dir="2700000" algn="tl">
                    <a:srgbClr val="000000">
                      <a:alpha val="43137"/>
                    </a:srgbClr>
                  </a:outerShdw>
                </a:effectLst>
              </a:rPr>
              <a:t>Topic 1:</a:t>
            </a:r>
            <a:r>
              <a:rPr lang="en-US" sz="4000" b="0" dirty="0">
                <a:solidFill>
                  <a:schemeClr val="tx1"/>
                </a:solidFill>
                <a:effectLst>
                  <a:outerShdw blurRad="38100" dist="38100" dir="2700000" algn="tl">
                    <a:srgbClr val="000000">
                      <a:alpha val="43137"/>
                    </a:srgbClr>
                  </a:outerShdw>
                </a:effectLst>
              </a:rPr>
              <a:t/>
            </a:r>
            <a:br>
              <a:rPr lang="en-US" sz="4000" b="0" dirty="0">
                <a:solidFill>
                  <a:schemeClr val="tx1"/>
                </a:solidFill>
                <a:effectLst>
                  <a:outerShdw blurRad="38100" dist="38100" dir="2700000" algn="tl">
                    <a:srgbClr val="000000">
                      <a:alpha val="43137"/>
                    </a:srgbClr>
                  </a:outerShdw>
                </a:effectLst>
              </a:rPr>
            </a:br>
            <a:r>
              <a:rPr lang="en-US" sz="4000" dirty="0">
                <a:solidFill>
                  <a:schemeClr val="tx1"/>
                </a:solidFill>
                <a:effectLst>
                  <a:outerShdw blurRad="38100" dist="38100" dir="2700000" algn="tl">
                    <a:srgbClr val="000000">
                      <a:alpha val="43137"/>
                    </a:srgbClr>
                  </a:outerShdw>
                </a:effectLst>
              </a:rPr>
              <a:t>Values, Vision and Mission – Understanding Yourself as a Leader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87" y="3638550"/>
            <a:ext cx="4162425" cy="2609850"/>
          </a:xfrm>
          <a:prstGeom prst="rect">
            <a:avLst/>
          </a:prstGeom>
          <a:ln>
            <a:solidFill>
              <a:srgbClr val="00B0F0"/>
            </a:solidFill>
          </a:ln>
        </p:spPr>
      </p:pic>
    </p:spTree>
    <p:extLst>
      <p:ext uri="{BB962C8B-B14F-4D97-AF65-F5344CB8AC3E}">
        <p14:creationId xmlns:p14="http://schemas.microsoft.com/office/powerpoint/2010/main" val="220907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609600"/>
          </a:xfrm>
        </p:spPr>
        <p:txBody>
          <a:bodyPr/>
          <a:lstStyle/>
          <a:p>
            <a:pPr algn="ctr"/>
            <a:r>
              <a:rPr lang="en-US" sz="4000" dirty="0">
                <a:solidFill>
                  <a:schemeClr val="tx1"/>
                </a:solidFill>
              </a:rPr>
              <a:t>Building Community </a:t>
            </a:r>
          </a:p>
        </p:txBody>
      </p:sp>
      <p:sp>
        <p:nvSpPr>
          <p:cNvPr id="3" name="Text Placeholder 2"/>
          <p:cNvSpPr>
            <a:spLocks noGrp="1"/>
          </p:cNvSpPr>
          <p:nvPr>
            <p:ph type="body" idx="1"/>
          </p:nvPr>
        </p:nvSpPr>
        <p:spPr>
          <a:xfrm>
            <a:off x="914400" y="1905000"/>
            <a:ext cx="7391400" cy="2362200"/>
          </a:xfrm>
        </p:spPr>
        <p:txBody>
          <a:bodyPr>
            <a:normAutofit/>
          </a:bodyPr>
          <a:lstStyle/>
          <a:p>
            <a:pPr marL="342900" indent="-342900">
              <a:buFont typeface="Arial" panose="020B0604020202020204" pitchFamily="34" charset="0"/>
              <a:buChar char="•"/>
            </a:pPr>
            <a:r>
              <a:rPr lang="en-US" sz="2000" dirty="0"/>
              <a:t>Be aware that the shift from local communities to large institutions as the primary shaper of human lives has changed our perceptions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Seek to identify a means for building community among those who work within a given institution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825" y="4306575"/>
            <a:ext cx="5210175" cy="2018025"/>
          </a:xfrm>
          <a:prstGeom prst="rect">
            <a:avLst/>
          </a:prstGeom>
        </p:spPr>
      </p:pic>
    </p:spTree>
    <p:extLst>
      <p:ext uri="{BB962C8B-B14F-4D97-AF65-F5344CB8AC3E}">
        <p14:creationId xmlns:p14="http://schemas.microsoft.com/office/powerpoint/2010/main" val="1619924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685800"/>
          </a:xfrm>
        </p:spPr>
        <p:txBody>
          <a:bodyPr/>
          <a:lstStyle/>
          <a:p>
            <a:pPr algn="ctr"/>
            <a:r>
              <a:rPr lang="en-US" sz="4000" dirty="0">
                <a:solidFill>
                  <a:schemeClr val="tx1"/>
                </a:solidFill>
              </a:rPr>
              <a:t>Exercise</a:t>
            </a:r>
          </a:p>
        </p:txBody>
      </p:sp>
      <p:sp>
        <p:nvSpPr>
          <p:cNvPr id="3" name="Text Placeholder 2"/>
          <p:cNvSpPr>
            <a:spLocks noGrp="1"/>
          </p:cNvSpPr>
          <p:nvPr>
            <p:ph type="body" idx="1"/>
          </p:nvPr>
        </p:nvSpPr>
        <p:spPr>
          <a:xfrm>
            <a:off x="914400" y="2286000"/>
            <a:ext cx="7391400" cy="1143000"/>
          </a:xfrm>
        </p:spPr>
        <p:txBody>
          <a:bodyPr>
            <a:normAutofit/>
          </a:bodyPr>
          <a:lstStyle/>
          <a:p>
            <a:r>
              <a:rPr lang="en-US" dirty="0"/>
              <a:t>Considering what you learned about the topic of Servant Leadership, consider your own style of leadership and share how you will adjust to practice servant leadership.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313" y="3971925"/>
            <a:ext cx="1081087" cy="1057275"/>
          </a:xfrm>
          <a:prstGeom prst="rect">
            <a:avLst/>
          </a:prstGeom>
          <a:ln>
            <a:solidFill>
              <a:schemeClr val="bg1"/>
            </a:solidFill>
          </a:ln>
        </p:spPr>
      </p:pic>
    </p:spTree>
    <p:extLst>
      <p:ext uri="{BB962C8B-B14F-4D97-AF65-F5344CB8AC3E}">
        <p14:creationId xmlns:p14="http://schemas.microsoft.com/office/powerpoint/2010/main" val="1119349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endParaRPr lang="en-US" sz="60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bg2"/>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91400" cy="2152650"/>
          </a:xfrm>
        </p:spPr>
        <p:txBody>
          <a:bodyPr>
            <a:normAutofit/>
          </a:bodyPr>
          <a:lstStyle/>
          <a:p>
            <a:pPr algn="ctr"/>
            <a:r>
              <a:rPr lang="en-US" sz="4000" dirty="0">
                <a:solidFill>
                  <a:schemeClr val="tx1"/>
                </a:solidFill>
                <a:effectLst/>
              </a:rPr>
              <a:t>Topic 3: </a:t>
            </a:r>
            <a:br>
              <a:rPr lang="en-US" sz="4000" dirty="0">
                <a:solidFill>
                  <a:schemeClr val="tx1"/>
                </a:solidFill>
                <a:effectLst/>
              </a:rPr>
            </a:br>
            <a:r>
              <a:rPr lang="en-US" sz="4000" dirty="0">
                <a:solidFill>
                  <a:schemeClr val="tx1"/>
                </a:solidFill>
                <a:effectLst/>
              </a:rPr>
              <a:t>Understanding</a:t>
            </a:r>
            <a:br>
              <a:rPr lang="en-US" sz="4000" dirty="0">
                <a:solidFill>
                  <a:schemeClr val="tx1"/>
                </a:solidFill>
                <a:effectLst/>
              </a:rPr>
            </a:br>
            <a:r>
              <a:rPr lang="en-US" sz="4000" dirty="0">
                <a:solidFill>
                  <a:schemeClr val="tx1"/>
                </a:solidFill>
                <a:effectLst/>
              </a:rPr>
              <a:t>The Dynamics of Teams </a:t>
            </a:r>
            <a:endParaRPr lang="en-US" sz="4000" dirty="0">
              <a:solidFill>
                <a:schemeClr val="tx1"/>
              </a:solidFill>
            </a:endParaRPr>
          </a:p>
        </p:txBody>
      </p:sp>
      <p:pic>
        <p:nvPicPr>
          <p:cNvPr id="3" name="Picture 2" descr="Free illustration: &lt;strong&gt;Teamwork&lt;/strong&gt;, Suit, Work, Economy - Free Image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505200"/>
            <a:ext cx="7391400" cy="2495798"/>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5912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1447800"/>
          </a:xfrm>
        </p:spPr>
        <p:txBody>
          <a:bodyPr/>
          <a:lstStyle/>
          <a:p>
            <a:pPr algn="ctr"/>
            <a:r>
              <a:rPr lang="en-US" sz="4000" dirty="0">
                <a:solidFill>
                  <a:schemeClr val="tx1"/>
                </a:solidFill>
                <a:effectLst/>
              </a:rPr>
              <a:t>What is the DiSC® Assessment Tool?</a:t>
            </a:r>
            <a:r>
              <a:rPr lang="en-US" sz="4000" b="0" dirty="0">
                <a:effectLst/>
              </a:rPr>
              <a:t> </a:t>
            </a:r>
            <a:endParaRPr lang="en-US" sz="4000" dirty="0">
              <a:solidFill>
                <a:schemeClr val="tx1"/>
              </a:solidFill>
            </a:endParaRPr>
          </a:p>
        </p:txBody>
      </p:sp>
      <p:sp>
        <p:nvSpPr>
          <p:cNvPr id="5" name="Rectangle 4"/>
          <p:cNvSpPr/>
          <p:nvPr/>
        </p:nvSpPr>
        <p:spPr>
          <a:xfrm>
            <a:off x="914400" y="2551837"/>
            <a:ext cx="7315200" cy="2554545"/>
          </a:xfrm>
          <a:prstGeom prst="rect">
            <a:avLst/>
          </a:prstGeom>
        </p:spPr>
        <p:txBody>
          <a:bodyPr wrap="square">
            <a:spAutoFit/>
          </a:bodyPr>
          <a:lstStyle/>
          <a:p>
            <a:r>
              <a:rPr lang="en-US" sz="2000" dirty="0"/>
              <a:t>The DiSC assessment is a tool used for discussion of people's behavioral differences. If you choose to take the DiSC assessment, you will be asked to complete a series of questions that produce a detailed report about your personality and behavior.  </a:t>
            </a:r>
          </a:p>
          <a:p>
            <a:endParaRPr lang="en-US" sz="2000" dirty="0"/>
          </a:p>
          <a:p>
            <a:r>
              <a:rPr lang="en-US" sz="2000" dirty="0"/>
              <a:t>The report provides information on understanding DiSC behavior styles.  What are the DiSC behavior styles?</a:t>
            </a:r>
          </a:p>
        </p:txBody>
      </p:sp>
    </p:spTree>
    <p:extLst>
      <p:ext uri="{BB962C8B-B14F-4D97-AF65-F5344CB8AC3E}">
        <p14:creationId xmlns:p14="http://schemas.microsoft.com/office/powerpoint/2010/main" val="2461311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blip>
          <a:stretch>
            <a:fillRect/>
          </a:stretch>
        </p:blipFill>
        <p:spPr>
          <a:xfrm>
            <a:off x="838200" y="598903"/>
            <a:ext cx="7467600" cy="5660194"/>
          </a:xfrm>
          <a:prstGeom prst="rect">
            <a:avLst/>
          </a:prstGeom>
          <a:noFill/>
        </p:spPr>
      </p:pic>
    </p:spTree>
    <p:extLst>
      <p:ext uri="{BB962C8B-B14F-4D97-AF65-F5344CB8AC3E}">
        <p14:creationId xmlns:p14="http://schemas.microsoft.com/office/powerpoint/2010/main" val="140128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15200" cy="1219200"/>
          </a:xfrm>
        </p:spPr>
        <p:txBody>
          <a:bodyPr>
            <a:noAutofit/>
          </a:bodyPr>
          <a:lstStyle/>
          <a:p>
            <a:pPr algn="ctr"/>
            <a:r>
              <a:rPr lang="en-US" sz="4000" dirty="0">
                <a:solidFill>
                  <a:schemeClr val="tx1"/>
                </a:solidFill>
              </a:rPr>
              <a:t>Why Your Brain Loves Good Storytelling</a:t>
            </a:r>
          </a:p>
        </p:txBody>
      </p:sp>
      <p:sp>
        <p:nvSpPr>
          <p:cNvPr id="3" name="Subtitle 2"/>
          <p:cNvSpPr>
            <a:spLocks noGrp="1"/>
          </p:cNvSpPr>
          <p:nvPr>
            <p:ph type="subTitle" idx="1"/>
          </p:nvPr>
        </p:nvSpPr>
        <p:spPr>
          <a:xfrm>
            <a:off x="914400" y="3429000"/>
            <a:ext cx="7315200" cy="838200"/>
          </a:xfrm>
        </p:spPr>
        <p:txBody>
          <a:bodyPr>
            <a:normAutofit fontScale="92500" lnSpcReduction="20000"/>
          </a:bodyPr>
          <a:lstStyle/>
          <a:p>
            <a:pPr algn="ctr"/>
            <a:r>
              <a:rPr lang="en-US" sz="2800" b="1" dirty="0">
                <a:effectLst>
                  <a:outerShdw blurRad="38100" dist="38100" dir="2700000" algn="tl">
                    <a:srgbClr val="000000">
                      <a:alpha val="43137"/>
                    </a:srgbClr>
                  </a:outerShdw>
                </a:effectLst>
              </a:rPr>
              <a:t>Harvard Business Review</a:t>
            </a:r>
          </a:p>
          <a:p>
            <a:pPr algn="ctr"/>
            <a:r>
              <a:rPr lang="en-US" sz="2800" b="1" dirty="0">
                <a:effectLst>
                  <a:outerShdw blurRad="38100" dist="38100" dir="2700000" algn="tl">
                    <a:srgbClr val="000000">
                      <a:alpha val="43137"/>
                    </a:srgbClr>
                  </a:outerShdw>
                </a:effectLst>
              </a:rPr>
              <a:t>Paul J. Zak</a:t>
            </a:r>
            <a:endParaRPr lang="en-US" b="1" dirty="0">
              <a:effectLst>
                <a:outerShdw blurRad="38100" dist="38100" dir="2700000" algn="tl">
                  <a:srgbClr val="000000">
                    <a:alpha val="43137"/>
                  </a:srgbClr>
                </a:outerShdw>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95345488"/>
              </p:ext>
            </p:extLst>
          </p:nvPr>
        </p:nvGraphicFramePr>
        <p:xfrm>
          <a:off x="3962400" y="2657475"/>
          <a:ext cx="914400" cy="771525"/>
        </p:xfrm>
        <a:graphic>
          <a:graphicData uri="http://schemas.openxmlformats.org/presentationml/2006/ole">
            <mc:AlternateContent xmlns:mc="http://schemas.openxmlformats.org/markup-compatibility/2006">
              <mc:Choice xmlns:v="urn:schemas-microsoft-com:vml" Requires="v">
                <p:oleObj spid="_x0000_s12352"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3962400" y="2657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65956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1981200"/>
          </a:xfrm>
        </p:spPr>
        <p:txBody>
          <a:bodyPr/>
          <a:lstStyle/>
          <a:p>
            <a:pPr algn="ctr"/>
            <a:r>
              <a:rPr lang="en-US" sz="2000" dirty="0">
                <a:solidFill>
                  <a:schemeClr val="tx1"/>
                </a:solidFill>
                <a:latin typeface="+mn-lt"/>
              </a:rPr>
              <a:t/>
            </a:r>
            <a:br>
              <a:rPr lang="en-US" sz="2000" dirty="0">
                <a:solidFill>
                  <a:schemeClr val="tx1"/>
                </a:solidFill>
                <a:latin typeface="+mn-lt"/>
              </a:rPr>
            </a:br>
            <a:r>
              <a:rPr lang="en-US" sz="2000" dirty="0">
                <a:solidFill>
                  <a:schemeClr val="tx1"/>
                </a:solidFill>
                <a:latin typeface="+mn-lt"/>
              </a:rPr>
              <a:t>https:www.youtube.com/watch?v=AL-PAzrpqUQ</a:t>
            </a:r>
            <a:br>
              <a:rPr lang="en-US" sz="2000" dirty="0">
                <a:solidFill>
                  <a:schemeClr val="tx1"/>
                </a:solidFill>
                <a:latin typeface="+mn-lt"/>
              </a:rPr>
            </a:br>
            <a:r>
              <a:rPr lang="en-US" sz="2600" dirty="0">
                <a:solidFill>
                  <a:schemeClr val="tx1"/>
                </a:solidFill>
                <a:latin typeface="+mn-lt"/>
              </a:rPr>
              <a:t>Persuasion and the Power of Story:  Jennifer </a:t>
            </a:r>
            <a:r>
              <a:rPr lang="en-US" sz="2600" dirty="0" err="1">
                <a:solidFill>
                  <a:schemeClr val="tx1"/>
                </a:solidFill>
                <a:latin typeface="+mn-lt"/>
              </a:rPr>
              <a:t>Aaker</a:t>
            </a:r>
            <a:endParaRPr lang="en-US" sz="2600" dirty="0">
              <a:solidFill>
                <a:schemeClr val="tx1"/>
              </a:solidFill>
              <a:latin typeface="+mn-lt"/>
            </a:endParaRPr>
          </a:p>
        </p:txBody>
      </p:sp>
      <p:sp>
        <p:nvSpPr>
          <p:cNvPr id="4" name="Title 1"/>
          <p:cNvSpPr txBox="1">
            <a:spLocks/>
          </p:cNvSpPr>
          <p:nvPr/>
        </p:nvSpPr>
        <p:spPr>
          <a:xfrm>
            <a:off x="914400" y="990600"/>
            <a:ext cx="7315200" cy="609600"/>
          </a:xfrm>
          <a:prstGeom prst="rect">
            <a:avLst/>
          </a:prstGeom>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000" dirty="0">
                <a:solidFill>
                  <a:schemeClr val="tx1"/>
                </a:solidFill>
              </a:rPr>
              <a:t>Storytelling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3524250"/>
            <a:ext cx="4495800" cy="2724150"/>
          </a:xfrm>
          <a:prstGeom prst="rect">
            <a:avLst/>
          </a:prstGeom>
        </p:spPr>
      </p:pic>
    </p:spTree>
    <p:extLst>
      <p:ext uri="{BB962C8B-B14F-4D97-AF65-F5344CB8AC3E}">
        <p14:creationId xmlns:p14="http://schemas.microsoft.com/office/powerpoint/2010/main" val="3101175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976" y="838200"/>
            <a:ext cx="7265864" cy="685800"/>
          </a:xfrm>
        </p:spPr>
        <p:txBody>
          <a:bodyPr/>
          <a:lstStyle/>
          <a:p>
            <a:pPr algn="ctr"/>
            <a:r>
              <a:rPr lang="en-US" sz="4000" dirty="0">
                <a:solidFill>
                  <a:schemeClr val="tx1"/>
                </a:solidFill>
              </a:rPr>
              <a:t>What is Your Purpose?</a:t>
            </a:r>
          </a:p>
        </p:txBody>
      </p:sp>
      <p:sp>
        <p:nvSpPr>
          <p:cNvPr id="5" name="TextBox 4"/>
          <p:cNvSpPr txBox="1"/>
          <p:nvPr/>
        </p:nvSpPr>
        <p:spPr>
          <a:xfrm rot="21600000">
            <a:off x="1447800" y="1904998"/>
            <a:ext cx="22098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Educate</a:t>
            </a:r>
          </a:p>
          <a:p>
            <a:pPr marL="285750" indent="-285750">
              <a:buFont typeface="Arial" panose="020B0604020202020204" pitchFamily="34" charset="0"/>
              <a:buChar char="•"/>
            </a:pPr>
            <a:r>
              <a:rPr lang="en-US" sz="2400" dirty="0"/>
              <a:t>Obtain Input</a:t>
            </a:r>
          </a:p>
          <a:p>
            <a:pPr marL="285750" indent="-285750">
              <a:buFont typeface="Arial" panose="020B0604020202020204" pitchFamily="34" charset="0"/>
              <a:buChar char="•"/>
            </a:pPr>
            <a:r>
              <a:rPr lang="en-US" sz="2400" dirty="0"/>
              <a:t>Persuade</a:t>
            </a:r>
          </a:p>
          <a:p>
            <a:pPr marL="285750" indent="-285750">
              <a:buFont typeface="Arial" panose="020B0604020202020204" pitchFamily="34" charset="0"/>
              <a:buChar char="•"/>
            </a:pPr>
            <a:r>
              <a:rPr lang="en-US" sz="2400" dirty="0"/>
              <a:t>Advocate</a:t>
            </a:r>
          </a:p>
          <a:p>
            <a:pPr marL="285750" indent="-285750">
              <a:buFont typeface="Arial" panose="020B0604020202020204" pitchFamily="34" charset="0"/>
              <a:buChar char="•"/>
            </a:pPr>
            <a:r>
              <a:rPr lang="en-US" sz="2400" dirty="0"/>
              <a:t>Recommend</a:t>
            </a:r>
            <a:endParaRPr lang="en-US" sz="3200" dirty="0"/>
          </a:p>
        </p:txBody>
      </p:sp>
      <p:sp>
        <p:nvSpPr>
          <p:cNvPr id="10" name="Rectangle 9"/>
          <p:cNvSpPr/>
          <p:nvPr/>
        </p:nvSpPr>
        <p:spPr>
          <a:xfrm>
            <a:off x="4876800" y="1871008"/>
            <a:ext cx="2758440" cy="1938992"/>
          </a:xfrm>
          <a:prstGeom prst="rect">
            <a:avLst/>
          </a:prstGeom>
          <a:noFill/>
        </p:spPr>
        <p:txBody>
          <a:bodyPr wrap="square">
            <a:spAutoFit/>
          </a:bodyPr>
          <a:lstStyle/>
          <a:p>
            <a:pPr marL="285750" lvl="0" indent="-285750">
              <a:buFont typeface="Arial" panose="020B0604020202020204" pitchFamily="34" charset="0"/>
              <a:buChar char="•"/>
            </a:pPr>
            <a:r>
              <a:rPr lang="en-US" sz="2400" dirty="0">
                <a:solidFill>
                  <a:prstClr val="white"/>
                </a:solidFill>
              </a:rPr>
              <a:t>Invite</a:t>
            </a:r>
          </a:p>
          <a:p>
            <a:pPr marL="285750" lvl="0" indent="-285750">
              <a:buFont typeface="Arial" panose="020B0604020202020204" pitchFamily="34" charset="0"/>
              <a:buChar char="•"/>
            </a:pPr>
            <a:r>
              <a:rPr lang="en-US" sz="2400" dirty="0">
                <a:solidFill>
                  <a:prstClr val="white"/>
                </a:solidFill>
              </a:rPr>
              <a:t>Inquire</a:t>
            </a:r>
          </a:p>
          <a:p>
            <a:pPr marL="285750" lvl="0" indent="-285750">
              <a:buFont typeface="Arial" panose="020B0604020202020204" pitchFamily="34" charset="0"/>
              <a:buChar char="•"/>
            </a:pPr>
            <a:r>
              <a:rPr lang="en-US" sz="2400" dirty="0">
                <a:solidFill>
                  <a:prstClr val="white"/>
                </a:solidFill>
              </a:rPr>
              <a:t>Ask for approval</a:t>
            </a:r>
          </a:p>
          <a:p>
            <a:pPr marL="285750" lvl="0" indent="-285750">
              <a:buFont typeface="Arial" panose="020B0604020202020204" pitchFamily="34" charset="0"/>
              <a:buChar char="•"/>
            </a:pPr>
            <a:r>
              <a:rPr lang="en-US" sz="2400" dirty="0">
                <a:solidFill>
                  <a:prstClr val="white"/>
                </a:solidFill>
              </a:rPr>
              <a:t>Make a decision</a:t>
            </a:r>
          </a:p>
          <a:p>
            <a:pPr marL="285750" lvl="0" indent="-285750">
              <a:buFont typeface="Arial" panose="020B0604020202020204" pitchFamily="34" charset="0"/>
              <a:buChar char="•"/>
            </a:pPr>
            <a:r>
              <a:rPr lang="en-US" sz="2400" dirty="0">
                <a:solidFill>
                  <a:prstClr val="white"/>
                </a:solidFill>
              </a:rPr>
              <a:t>Change behavior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675" y="4191000"/>
            <a:ext cx="5200650" cy="2000250"/>
          </a:xfrm>
          <a:prstGeom prst="rect">
            <a:avLst/>
          </a:prstGeom>
        </p:spPr>
      </p:pic>
    </p:spTree>
    <p:extLst>
      <p:ext uri="{BB962C8B-B14F-4D97-AF65-F5344CB8AC3E}">
        <p14:creationId xmlns:p14="http://schemas.microsoft.com/office/powerpoint/2010/main" val="1518057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 </a:t>
            </a:r>
            <a:br>
              <a:rPr lang="en-US"/>
            </a:br>
            <a:r>
              <a:rPr lang="en-US"/>
              <a:t> </a:t>
            </a:r>
            <a:endParaRPr lang="en-US" dirty="0"/>
          </a:p>
        </p:txBody>
      </p:sp>
      <p:sp>
        <p:nvSpPr>
          <p:cNvPr id="8" name="Subtitle 7"/>
          <p:cNvSpPr>
            <a:spLocks noGrp="1"/>
          </p:cNvSpPr>
          <p:nvPr>
            <p:ph type="subTitle" idx="1"/>
          </p:nvPr>
        </p:nvSpPr>
        <p:spPr>
          <a:xfrm>
            <a:off x="978976" y="1600200"/>
            <a:ext cx="7265864" cy="4876800"/>
          </a:xfrm>
        </p:spPr>
        <p:txBody>
          <a:bodyPr>
            <a:normAutofit/>
          </a:bodyPr>
          <a:lstStyle/>
          <a:p>
            <a:pPr marL="457200" indent="-457200" algn="l">
              <a:buFont typeface="Arial" panose="020B0604020202020204" pitchFamily="34" charset="0"/>
              <a:buChar char="•"/>
            </a:pPr>
            <a:r>
              <a:rPr lang="en-US" sz="2000" dirty="0"/>
              <a:t>Who are you presenting to?  What is their knowledge base and how does this inform what you share?</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What does my audience need to know (content) about what I am presenting?  How do I balance big-picture with details?</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What is a compelling way to engage the audience (i.e. how do I create emotional connection through story?)</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How do I want to present the information (i.e. data, visual)</a:t>
            </a:r>
          </a:p>
          <a:p>
            <a:pPr marL="457200" indent="-457200" algn="l">
              <a:buFont typeface="Arial" panose="020B0604020202020204" pitchFamily="34" charset="0"/>
              <a:buChar char="•"/>
            </a:pPr>
            <a:endParaRPr lang="en-US" sz="2000" dirty="0"/>
          </a:p>
          <a:p>
            <a:pPr marL="457200" indent="-457200" algn="l">
              <a:buFont typeface="Arial" panose="020B0604020202020204" pitchFamily="34" charset="0"/>
              <a:buChar char="•"/>
            </a:pPr>
            <a:r>
              <a:rPr lang="en-US" sz="2000" dirty="0"/>
              <a:t>How will I interact with the audience?  What requests or questions do I want to pose that will help my audience make an informed decision?</a:t>
            </a:r>
          </a:p>
        </p:txBody>
      </p:sp>
      <p:sp>
        <p:nvSpPr>
          <p:cNvPr id="4" name="Title 1"/>
          <p:cNvSpPr txBox="1">
            <a:spLocks/>
          </p:cNvSpPr>
          <p:nvPr/>
        </p:nvSpPr>
        <p:spPr>
          <a:xfrm>
            <a:off x="978976" y="838200"/>
            <a:ext cx="7265864" cy="685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000" dirty="0">
                <a:solidFill>
                  <a:schemeClr val="tx1"/>
                </a:solidFill>
              </a:rPr>
              <a:t>Polish Your Pitch</a:t>
            </a:r>
          </a:p>
        </p:txBody>
      </p:sp>
    </p:spTree>
    <p:extLst>
      <p:ext uri="{BB962C8B-B14F-4D97-AF65-F5344CB8AC3E}">
        <p14:creationId xmlns:p14="http://schemas.microsoft.com/office/powerpoint/2010/main" val="331932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7772400" cy="816864"/>
          </a:xfrm>
        </p:spPr>
        <p:txBody>
          <a:bodyPr/>
          <a:lstStyle/>
          <a:p>
            <a:pPr algn="ctr"/>
            <a:r>
              <a:rPr lang="en-US" sz="4000" dirty="0">
                <a:solidFill>
                  <a:schemeClr val="tx1"/>
                </a:solidFill>
              </a:rPr>
              <a:t>Comparing Management and Leadership</a:t>
            </a:r>
          </a:p>
        </p:txBody>
      </p:sp>
      <p:graphicFrame>
        <p:nvGraphicFramePr>
          <p:cNvPr id="5" name="Table 4"/>
          <p:cNvGraphicFramePr>
            <a:graphicFrameLocks noGrp="1"/>
          </p:cNvGraphicFramePr>
          <p:nvPr>
            <p:extLst>
              <p:ext uri="{D42A27DB-BD31-4B8C-83A1-F6EECF244321}">
                <p14:modId xmlns:p14="http://schemas.microsoft.com/office/powerpoint/2010/main" val="3414585375"/>
              </p:ext>
            </p:extLst>
          </p:nvPr>
        </p:nvGraphicFramePr>
        <p:xfrm>
          <a:off x="685800" y="3352800"/>
          <a:ext cx="7772400" cy="3200400"/>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tblGrid>
              <a:tr h="370840">
                <a:tc>
                  <a:txBody>
                    <a:bodyPr/>
                    <a:lstStyle/>
                    <a:p>
                      <a:r>
                        <a:rPr lang="en-US" b="1" dirty="0">
                          <a:solidFill>
                            <a:schemeClr val="tx2">
                              <a:lumMod val="90000"/>
                            </a:schemeClr>
                          </a:solidFill>
                        </a:rPr>
                        <a:t>MANAGEMENT IS COPING WITH COMPLEXITY</a:t>
                      </a:r>
                    </a:p>
                    <a:p>
                      <a:pPr marL="285750" indent="-285750">
                        <a:buFont typeface="Arial" panose="020B0604020202020204" pitchFamily="34" charset="0"/>
                        <a:buChar char="•"/>
                      </a:pPr>
                      <a:r>
                        <a:rPr lang="en-US" b="0" dirty="0"/>
                        <a:t>Brings order and Consistency</a:t>
                      </a:r>
                    </a:p>
                    <a:p>
                      <a:pPr marL="285750" indent="-285750">
                        <a:buFont typeface="Arial" panose="020B0604020202020204" pitchFamily="34" charset="0"/>
                        <a:buChar char="•"/>
                      </a:pPr>
                      <a:r>
                        <a:rPr lang="en-US" b="0" dirty="0"/>
                        <a:t>Incremental Improvements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2">
                              <a:lumMod val="90000"/>
                            </a:schemeClr>
                          </a:solidFill>
                        </a:rPr>
                        <a:t>LEADERSHIP IS COPING WITH CHANGE</a:t>
                      </a:r>
                    </a:p>
                    <a:p>
                      <a:pPr marL="285750" indent="-285750">
                        <a:buFont typeface="Arial" panose="020B0604020202020204" pitchFamily="34" charset="0"/>
                        <a:buChar char="•"/>
                      </a:pPr>
                      <a:r>
                        <a:rPr lang="en-US" b="0" dirty="0"/>
                        <a:t>Identifying and understanding major changes to survive and compete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r>
                        <a:rPr lang="en-US" b="1" dirty="0">
                          <a:solidFill>
                            <a:schemeClr val="tx2">
                              <a:lumMod val="90000"/>
                            </a:schemeClr>
                          </a:solidFill>
                        </a:rPr>
                        <a:t>PLANNING AND BUDGETING</a:t>
                      </a:r>
                    </a:p>
                    <a:p>
                      <a:pPr marL="285750" indent="-285750">
                        <a:buFont typeface="Arial" panose="020B0604020202020204" pitchFamily="34" charset="0"/>
                        <a:buChar char="•"/>
                      </a:pPr>
                      <a:r>
                        <a:rPr lang="en-US" dirty="0">
                          <a:solidFill>
                            <a:schemeClr val="tx1"/>
                          </a:solidFill>
                        </a:rPr>
                        <a:t>Goals</a:t>
                      </a:r>
                    </a:p>
                    <a:p>
                      <a:pPr marL="285750" indent="-285750">
                        <a:buFont typeface="Arial" panose="020B0604020202020204" pitchFamily="34" charset="0"/>
                        <a:buChar char="•"/>
                      </a:pPr>
                      <a:r>
                        <a:rPr lang="en-US" dirty="0">
                          <a:solidFill>
                            <a:schemeClr val="tx1"/>
                          </a:solidFill>
                        </a:rPr>
                        <a:t>Project tasks</a:t>
                      </a:r>
                    </a:p>
                    <a:p>
                      <a:pPr marL="285750" indent="-285750">
                        <a:buFont typeface="Arial" panose="020B0604020202020204" pitchFamily="34" charset="0"/>
                        <a:buChar char="•"/>
                      </a:pPr>
                      <a:r>
                        <a:rPr lang="en-US" dirty="0">
                          <a:solidFill>
                            <a:schemeClr val="tx1"/>
                          </a:solidFill>
                        </a:rPr>
                        <a:t>Resource allocation</a:t>
                      </a:r>
                    </a:p>
                    <a:p>
                      <a:pPr marL="285750" indent="-285750">
                        <a:buFont typeface="Arial" panose="020B0604020202020204" pitchFamily="34" charset="0"/>
                        <a:buChar char="•"/>
                      </a:pPr>
                      <a:r>
                        <a:rPr lang="en-US" dirty="0">
                          <a:solidFill>
                            <a:schemeClr val="tx1"/>
                          </a:solidFill>
                        </a:rPr>
                        <a:t>Designed for results, not change</a:t>
                      </a:r>
                    </a:p>
                    <a:p>
                      <a:pPr marL="285750" indent="-285750">
                        <a:buFont typeface="Arial" panose="020B0604020202020204" pitchFamily="34" charset="0"/>
                        <a:buChar char="•"/>
                      </a:pPr>
                      <a:r>
                        <a:rPr lang="en-US" dirty="0">
                          <a:solidFill>
                            <a:schemeClr val="tx1"/>
                          </a:solidFill>
                        </a:rPr>
                        <a:t>Deductive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2">
                              <a:lumMod val="90000"/>
                            </a:schemeClr>
                          </a:solidFill>
                        </a:rPr>
                        <a:t>SETTING DIRECTION</a:t>
                      </a:r>
                    </a:p>
                    <a:p>
                      <a:pPr marL="285750" indent="-285750">
                        <a:buFont typeface="Arial" panose="020B0604020202020204" pitchFamily="34" charset="0"/>
                        <a:buChar char="•"/>
                      </a:pPr>
                      <a:r>
                        <a:rPr lang="en-US" dirty="0">
                          <a:solidFill>
                            <a:schemeClr val="tx1"/>
                          </a:solidFill>
                        </a:rPr>
                        <a:t>Vision</a:t>
                      </a:r>
                    </a:p>
                    <a:p>
                      <a:pPr marL="285750" indent="-285750">
                        <a:buFont typeface="Arial" panose="020B0604020202020204" pitchFamily="34" charset="0"/>
                        <a:buChar char="•"/>
                      </a:pPr>
                      <a:r>
                        <a:rPr lang="en-US" dirty="0">
                          <a:solidFill>
                            <a:schemeClr val="tx1"/>
                          </a:solidFill>
                        </a:rPr>
                        <a:t>Strategies</a:t>
                      </a:r>
                    </a:p>
                    <a:p>
                      <a:pPr marL="285750" indent="-285750">
                        <a:buFont typeface="Arial" panose="020B0604020202020204" pitchFamily="34" charset="0"/>
                        <a:buChar char="•"/>
                      </a:pPr>
                      <a:r>
                        <a:rPr lang="en-US" dirty="0">
                          <a:solidFill>
                            <a:schemeClr val="tx1"/>
                          </a:solidFill>
                        </a:rPr>
                        <a:t>“What it should be”</a:t>
                      </a:r>
                    </a:p>
                    <a:p>
                      <a:pPr marL="285750" indent="-285750">
                        <a:buFont typeface="Arial" panose="020B0604020202020204" pitchFamily="34" charset="0"/>
                        <a:buChar char="•"/>
                      </a:pPr>
                      <a:r>
                        <a:rPr lang="en-US" dirty="0">
                          <a:solidFill>
                            <a:schemeClr val="tx1"/>
                          </a:solidFill>
                        </a:rPr>
                        <a:t>Inductive: gathering variety of data and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88325644"/>
              </p:ext>
            </p:extLst>
          </p:nvPr>
        </p:nvGraphicFramePr>
        <p:xfrm>
          <a:off x="685800" y="1844040"/>
          <a:ext cx="7772400" cy="1508760"/>
        </p:xfrm>
        <a:graphic>
          <a:graphicData uri="http://schemas.openxmlformats.org/drawingml/2006/table">
            <a:tbl>
              <a:tblPr firstRow="1" bandRow="1">
                <a:tableStyleId>{5C22544A-7EE6-4342-B048-85BDC9FD1C3A}</a:tableStyleId>
              </a:tblPr>
              <a:tblGrid>
                <a:gridCol w="7772400">
                  <a:extLst>
                    <a:ext uri="{9D8B030D-6E8A-4147-A177-3AD203B41FA5}">
                      <a16:colId xmlns="" xmlns:a16="http://schemas.microsoft.com/office/drawing/2014/main" val="20000"/>
                    </a:ext>
                  </a:extLst>
                </a:gridCol>
              </a:tblGrid>
              <a:tr h="1508760">
                <a:tc>
                  <a:txBody>
                    <a:bodyPr/>
                    <a:lstStyle/>
                    <a:p>
                      <a:r>
                        <a:rPr lang="en-US" b="1" dirty="0">
                          <a:solidFill>
                            <a:schemeClr val="tx2">
                              <a:lumMod val="90000"/>
                            </a:schemeClr>
                          </a:solidFill>
                        </a:rPr>
                        <a:t>BOTH MANAGEMENT AND LEADERSHIP INVOLVE</a:t>
                      </a:r>
                    </a:p>
                    <a:p>
                      <a:pPr marL="342900" indent="-342900">
                        <a:buFont typeface="Arial" panose="020B0604020202020204" pitchFamily="34" charset="0"/>
                        <a:buChar char="•"/>
                      </a:pPr>
                      <a:r>
                        <a:rPr lang="en-US" b="0" dirty="0"/>
                        <a:t>Deciding what needs to be done</a:t>
                      </a:r>
                    </a:p>
                    <a:p>
                      <a:pPr marL="342900" indent="-342900">
                        <a:buFont typeface="Arial" panose="020B0604020202020204" pitchFamily="34" charset="0"/>
                        <a:buChar char="•"/>
                      </a:pPr>
                      <a:r>
                        <a:rPr lang="en-US" b="0" dirty="0"/>
                        <a:t>Creating networks of people and relationships to accomplish the agenda</a:t>
                      </a:r>
                    </a:p>
                    <a:p>
                      <a:pPr marL="342900" indent="-342900">
                        <a:buFont typeface="Arial" panose="020B0604020202020204" pitchFamily="34" charset="0"/>
                        <a:buChar char="•"/>
                      </a:pPr>
                      <a:r>
                        <a:rPr lang="en-US" b="0" dirty="0"/>
                        <a:t>Ensuring people actually do the job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153806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88352" cy="533400"/>
          </a:xfrm>
        </p:spPr>
        <p:txBody>
          <a:bodyPr/>
          <a:lstStyle/>
          <a:p>
            <a:pPr algn="ctr"/>
            <a:r>
              <a:rPr lang="en-US" sz="4000" dirty="0">
                <a:solidFill>
                  <a:schemeClr val="tx1"/>
                </a:solidFill>
              </a:rPr>
              <a:t>Platform Skills</a:t>
            </a:r>
          </a:p>
        </p:txBody>
      </p:sp>
      <p:sp>
        <p:nvSpPr>
          <p:cNvPr id="3" name="Subtitle 2"/>
          <p:cNvSpPr>
            <a:spLocks noGrp="1"/>
          </p:cNvSpPr>
          <p:nvPr>
            <p:ph type="body" idx="1"/>
          </p:nvPr>
        </p:nvSpPr>
        <p:spPr>
          <a:xfrm>
            <a:off x="530352" y="1905000"/>
            <a:ext cx="7772400" cy="4495800"/>
          </a:xfrm>
        </p:spPr>
        <p:txBody>
          <a:bodyPr>
            <a:normAutofit/>
          </a:bodyPr>
          <a:lstStyle/>
          <a:p>
            <a:pPr marL="982980" lvl="1" indent="-342900">
              <a:buFont typeface="Arial" panose="020B0604020202020204" pitchFamily="34" charset="0"/>
              <a:buChar char="•"/>
            </a:pPr>
            <a:endParaRPr lang="en-US" dirty="0"/>
          </a:p>
          <a:p>
            <a:pPr marL="982980" lvl="1" indent="-342900">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37" y="1447800"/>
            <a:ext cx="8010525" cy="4905375"/>
          </a:xfrm>
          <a:prstGeom prst="rect">
            <a:avLst/>
          </a:prstGeom>
        </p:spPr>
      </p:pic>
      <p:sp>
        <p:nvSpPr>
          <p:cNvPr id="8" name="TextBox 7"/>
          <p:cNvSpPr txBox="1"/>
          <p:nvPr/>
        </p:nvSpPr>
        <p:spPr>
          <a:xfrm flipH="1">
            <a:off x="1524000" y="2359223"/>
            <a:ext cx="1143000" cy="307777"/>
          </a:xfrm>
          <a:prstGeom prst="rect">
            <a:avLst/>
          </a:prstGeom>
          <a:noFill/>
        </p:spPr>
        <p:txBody>
          <a:bodyPr wrap="square" rtlCol="0">
            <a:spAutoFit/>
          </a:bodyPr>
          <a:lstStyle/>
          <a:p>
            <a:r>
              <a:rPr lang="en-US" sz="1400" dirty="0"/>
              <a:t>Eye Contact</a:t>
            </a:r>
          </a:p>
        </p:txBody>
      </p:sp>
      <p:sp>
        <p:nvSpPr>
          <p:cNvPr id="9" name="TextBox 8"/>
          <p:cNvSpPr txBox="1"/>
          <p:nvPr/>
        </p:nvSpPr>
        <p:spPr>
          <a:xfrm>
            <a:off x="1447800" y="3276600"/>
            <a:ext cx="914400" cy="307777"/>
          </a:xfrm>
          <a:prstGeom prst="rect">
            <a:avLst/>
          </a:prstGeom>
          <a:noFill/>
        </p:spPr>
        <p:txBody>
          <a:bodyPr wrap="square" rtlCol="0">
            <a:spAutoFit/>
          </a:bodyPr>
          <a:lstStyle/>
          <a:p>
            <a:r>
              <a:rPr lang="en-US" sz="1400" dirty="0"/>
              <a:t>Gestures</a:t>
            </a:r>
          </a:p>
        </p:txBody>
      </p:sp>
      <p:sp>
        <p:nvSpPr>
          <p:cNvPr id="10" name="TextBox 9"/>
          <p:cNvSpPr txBox="1"/>
          <p:nvPr/>
        </p:nvSpPr>
        <p:spPr>
          <a:xfrm>
            <a:off x="5638800" y="2286000"/>
            <a:ext cx="1143000" cy="307777"/>
          </a:xfrm>
          <a:prstGeom prst="rect">
            <a:avLst/>
          </a:prstGeom>
          <a:noFill/>
        </p:spPr>
        <p:txBody>
          <a:bodyPr wrap="square" rtlCol="0">
            <a:spAutoFit/>
          </a:bodyPr>
          <a:lstStyle/>
          <a:p>
            <a:r>
              <a:rPr lang="en-US" sz="1400" dirty="0"/>
              <a:t>Appearance</a:t>
            </a:r>
          </a:p>
        </p:txBody>
      </p:sp>
      <p:sp>
        <p:nvSpPr>
          <p:cNvPr id="11" name="TextBox 10"/>
          <p:cNvSpPr txBox="1"/>
          <p:nvPr/>
        </p:nvSpPr>
        <p:spPr>
          <a:xfrm>
            <a:off x="5943600" y="3883223"/>
            <a:ext cx="1219200" cy="307777"/>
          </a:xfrm>
          <a:prstGeom prst="rect">
            <a:avLst/>
          </a:prstGeom>
          <a:noFill/>
        </p:spPr>
        <p:txBody>
          <a:bodyPr wrap="square" rtlCol="0">
            <a:spAutoFit/>
          </a:bodyPr>
          <a:lstStyle/>
          <a:p>
            <a:r>
              <a:rPr lang="en-US" sz="1400" dirty="0"/>
              <a:t>Movement</a:t>
            </a:r>
          </a:p>
        </p:txBody>
      </p:sp>
      <p:sp>
        <p:nvSpPr>
          <p:cNvPr id="12" name="TextBox 11"/>
          <p:cNvSpPr txBox="1"/>
          <p:nvPr/>
        </p:nvSpPr>
        <p:spPr>
          <a:xfrm>
            <a:off x="5638800" y="4953000"/>
            <a:ext cx="1752600" cy="1169551"/>
          </a:xfrm>
          <a:prstGeom prst="rect">
            <a:avLst/>
          </a:prstGeom>
          <a:noFill/>
        </p:spPr>
        <p:txBody>
          <a:bodyPr wrap="square" rtlCol="0">
            <a:spAutoFit/>
          </a:bodyPr>
          <a:lstStyle/>
          <a:p>
            <a:r>
              <a:rPr lang="en-US" sz="1400" dirty="0"/>
              <a:t>Verbal Skills </a:t>
            </a:r>
          </a:p>
          <a:p>
            <a:pPr marL="285750" indent="-285750">
              <a:buFont typeface="Arial" panose="020B0604020202020204" pitchFamily="34" charset="0"/>
              <a:buChar char="•"/>
            </a:pPr>
            <a:r>
              <a:rPr lang="en-US" sz="1400" dirty="0"/>
              <a:t>Pitch </a:t>
            </a:r>
          </a:p>
          <a:p>
            <a:pPr marL="285750" indent="-285750">
              <a:buFont typeface="Arial" panose="020B0604020202020204" pitchFamily="34" charset="0"/>
              <a:buChar char="•"/>
            </a:pPr>
            <a:r>
              <a:rPr lang="en-US" sz="1400" dirty="0"/>
              <a:t>Pace, </a:t>
            </a:r>
          </a:p>
          <a:p>
            <a:pPr marL="285750" indent="-285750">
              <a:buFont typeface="Arial" panose="020B0604020202020204" pitchFamily="34" charset="0"/>
              <a:buChar char="•"/>
            </a:pPr>
            <a:r>
              <a:rPr lang="en-US" sz="1400" dirty="0"/>
              <a:t>Pause</a:t>
            </a:r>
          </a:p>
          <a:p>
            <a:pPr marL="285750" indent="-285750">
              <a:buFont typeface="Arial" panose="020B0604020202020204" pitchFamily="34" charset="0"/>
              <a:buChar char="•"/>
            </a:pPr>
            <a:r>
              <a:rPr lang="en-US" sz="1400" dirty="0"/>
              <a:t>Project</a:t>
            </a:r>
          </a:p>
        </p:txBody>
      </p:sp>
      <p:sp>
        <p:nvSpPr>
          <p:cNvPr id="13" name="TextBox 12"/>
          <p:cNvSpPr txBox="1"/>
          <p:nvPr/>
        </p:nvSpPr>
        <p:spPr>
          <a:xfrm>
            <a:off x="1644069" y="5635823"/>
            <a:ext cx="946731" cy="307777"/>
          </a:xfrm>
          <a:prstGeom prst="rect">
            <a:avLst/>
          </a:prstGeom>
          <a:noFill/>
        </p:spPr>
        <p:txBody>
          <a:bodyPr wrap="square" rtlCol="0">
            <a:spAutoFit/>
          </a:bodyPr>
          <a:lstStyle/>
          <a:p>
            <a:r>
              <a:rPr lang="en-US" sz="1400" dirty="0"/>
              <a:t>Posture</a:t>
            </a:r>
          </a:p>
        </p:txBody>
      </p:sp>
      <p:sp>
        <p:nvSpPr>
          <p:cNvPr id="14" name="TextBox 13"/>
          <p:cNvSpPr txBox="1"/>
          <p:nvPr/>
        </p:nvSpPr>
        <p:spPr>
          <a:xfrm flipH="1">
            <a:off x="1524000" y="4326523"/>
            <a:ext cx="1828800" cy="338554"/>
          </a:xfrm>
          <a:prstGeom prst="rect">
            <a:avLst/>
          </a:prstGeom>
          <a:noFill/>
        </p:spPr>
        <p:txBody>
          <a:bodyPr wrap="square" rtlCol="0">
            <a:spAutoFit/>
          </a:bodyPr>
          <a:lstStyle/>
          <a:p>
            <a:r>
              <a:rPr lang="en-US" sz="1600" dirty="0"/>
              <a:t>Facial  Expressions</a:t>
            </a:r>
          </a:p>
        </p:txBody>
      </p:sp>
    </p:spTree>
    <p:extLst>
      <p:ext uri="{BB962C8B-B14F-4D97-AF65-F5344CB8AC3E}">
        <p14:creationId xmlns:p14="http://schemas.microsoft.com/office/powerpoint/2010/main" val="2782564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e Speed of Trust: The One Thing that Changes Everything (Unabridged) - Audiobook"/>
          <p:cNvSpPr>
            <a:spLocks noChangeAspect="1" noChangeArrowheads="1"/>
          </p:cNvSpPr>
          <p:nvPr/>
        </p:nvSpPr>
        <p:spPr bwMode="auto">
          <a:xfrm>
            <a:off x="3124200" y="5562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a:spLocks noGrp="1"/>
          </p:cNvSpPr>
          <p:nvPr>
            <p:ph type="title"/>
          </p:nvPr>
        </p:nvSpPr>
        <p:spPr>
          <a:xfrm>
            <a:off x="914400" y="914400"/>
            <a:ext cx="7391400" cy="588264"/>
          </a:xfrm>
        </p:spPr>
        <p:txBody>
          <a:bodyPr/>
          <a:lstStyle/>
          <a:p>
            <a:pPr algn="ctr"/>
            <a:r>
              <a:rPr lang="en-US" sz="4000" dirty="0">
                <a:solidFill>
                  <a:schemeClr val="tx1"/>
                </a:solidFill>
              </a:rPr>
              <a:t>The Speed of Trust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475" y="1695450"/>
            <a:ext cx="4591050" cy="4705350"/>
          </a:xfrm>
          <a:prstGeom prst="rect">
            <a:avLst/>
          </a:prstGeom>
        </p:spPr>
      </p:pic>
    </p:spTree>
    <p:extLst>
      <p:ext uri="{BB962C8B-B14F-4D97-AF65-F5344CB8AC3E}">
        <p14:creationId xmlns:p14="http://schemas.microsoft.com/office/powerpoint/2010/main" val="2306073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685800"/>
          </a:xfrm>
        </p:spPr>
        <p:txBody>
          <a:bodyPr/>
          <a:lstStyle/>
          <a:p>
            <a:pPr algn="ctr"/>
            <a:r>
              <a:rPr lang="en-US" sz="4000" dirty="0">
                <a:solidFill>
                  <a:schemeClr val="tx1"/>
                </a:solidFill>
              </a:rPr>
              <a:t>Speed of Trust</a:t>
            </a:r>
          </a:p>
        </p:txBody>
      </p:sp>
      <p:sp>
        <p:nvSpPr>
          <p:cNvPr id="3" name="Subtitle 2"/>
          <p:cNvSpPr>
            <a:spLocks noGrp="1"/>
          </p:cNvSpPr>
          <p:nvPr>
            <p:ph type="body" idx="1"/>
          </p:nvPr>
        </p:nvSpPr>
        <p:spPr>
          <a:xfrm>
            <a:off x="914400" y="1905000"/>
            <a:ext cx="7391400" cy="4191000"/>
          </a:xfrm>
        </p:spPr>
        <p:txBody>
          <a:bodyPr>
            <a:normAutofit/>
          </a:bodyPr>
          <a:lstStyle/>
          <a:p>
            <a:r>
              <a:rPr lang="en-US" dirty="0"/>
              <a:t>The Economics of Trust</a:t>
            </a:r>
          </a:p>
          <a:p>
            <a:r>
              <a:rPr lang="en-US" dirty="0"/>
              <a:t>Low Trust = High Speed, High Cost</a:t>
            </a:r>
          </a:p>
          <a:p>
            <a:r>
              <a:rPr lang="en-US" dirty="0"/>
              <a:t>High Trust = High Speed, Low Cost</a:t>
            </a:r>
          </a:p>
          <a:p>
            <a:endParaRPr lang="en-US" dirty="0"/>
          </a:p>
          <a:p>
            <a:r>
              <a:rPr lang="en-US" dirty="0"/>
              <a:t>The Five Waves of Trust</a:t>
            </a:r>
          </a:p>
          <a:p>
            <a:pPr marL="457200" indent="-457200">
              <a:buFont typeface="+mj-lt"/>
              <a:buAutoNum type="arabicPeriod"/>
            </a:pPr>
            <a:r>
              <a:rPr lang="en-US" dirty="0"/>
              <a:t>Self Trust</a:t>
            </a:r>
          </a:p>
          <a:p>
            <a:pPr marL="457200" indent="-457200">
              <a:buFont typeface="+mj-lt"/>
              <a:buAutoNum type="arabicPeriod"/>
            </a:pPr>
            <a:r>
              <a:rPr lang="en-US" dirty="0"/>
              <a:t>Relationship Trust</a:t>
            </a:r>
          </a:p>
          <a:p>
            <a:pPr marL="457200" indent="-457200">
              <a:buFont typeface="+mj-lt"/>
              <a:buAutoNum type="arabicPeriod"/>
            </a:pPr>
            <a:r>
              <a:rPr lang="en-US" dirty="0"/>
              <a:t>Organizational Trust</a:t>
            </a:r>
          </a:p>
          <a:p>
            <a:pPr marL="457200" indent="-457200">
              <a:buFont typeface="+mj-lt"/>
              <a:buAutoNum type="arabicPeriod"/>
            </a:pPr>
            <a:r>
              <a:rPr lang="en-US" dirty="0"/>
              <a:t>Market Trust</a:t>
            </a:r>
          </a:p>
          <a:p>
            <a:pPr marL="457200" indent="-457200">
              <a:buFont typeface="+mj-lt"/>
              <a:buAutoNum type="arabicPeriod"/>
            </a:pPr>
            <a:r>
              <a:rPr lang="en-US" dirty="0"/>
              <a:t>Societal Trust</a:t>
            </a:r>
          </a:p>
        </p:txBody>
      </p:sp>
      <p:sp>
        <p:nvSpPr>
          <p:cNvPr id="5" name="AutoShape 2" descr="The Speed of Trust: The One Thing that Changes Everything (Unabridged) - Audiobook"/>
          <p:cNvSpPr>
            <a:spLocks noChangeAspect="1" noChangeArrowheads="1"/>
          </p:cNvSpPr>
          <p:nvPr/>
        </p:nvSpPr>
        <p:spPr bwMode="auto">
          <a:xfrm>
            <a:off x="3124200" y="5562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3914775"/>
            <a:ext cx="3467100" cy="1876425"/>
          </a:xfrm>
          <a:prstGeom prst="rect">
            <a:avLst/>
          </a:prstGeom>
        </p:spPr>
      </p:pic>
    </p:spTree>
    <p:extLst>
      <p:ext uri="{BB962C8B-B14F-4D97-AF65-F5344CB8AC3E}">
        <p14:creationId xmlns:p14="http://schemas.microsoft.com/office/powerpoint/2010/main" val="1420848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1316736"/>
            <a:ext cx="7391400" cy="588264"/>
          </a:xfrm>
        </p:spPr>
        <p:txBody>
          <a:bodyPr/>
          <a:lstStyle/>
          <a:p>
            <a:pPr algn="ctr"/>
            <a:r>
              <a:rPr lang="en-US" sz="4000" dirty="0">
                <a:solidFill>
                  <a:schemeClr val="tx1"/>
                </a:solidFill>
              </a:rPr>
              <a:t>Speed of Trust</a:t>
            </a:r>
          </a:p>
        </p:txBody>
      </p:sp>
      <p:sp>
        <p:nvSpPr>
          <p:cNvPr id="5" name="Subtitle 2"/>
          <p:cNvSpPr>
            <a:spLocks noGrp="1"/>
          </p:cNvSpPr>
          <p:nvPr>
            <p:ph type="body" idx="1"/>
          </p:nvPr>
        </p:nvSpPr>
        <p:spPr>
          <a:xfrm>
            <a:off x="914400" y="2362200"/>
            <a:ext cx="7391400" cy="3200400"/>
          </a:xfrm>
        </p:spPr>
        <p:txBody>
          <a:bodyPr>
            <a:normAutofit/>
          </a:bodyPr>
          <a:lstStyle/>
          <a:p>
            <a:pPr marL="457200" indent="-457200">
              <a:buFont typeface="Arial" panose="020B0604020202020204" pitchFamily="34" charset="0"/>
              <a:buChar char="•"/>
            </a:pPr>
            <a:r>
              <a:rPr lang="en-US" sz="2800" dirty="0"/>
              <a:t>Am I someone who others can trust?</a:t>
            </a:r>
          </a:p>
          <a:p>
            <a:pPr marL="457200" indent="-457200">
              <a:buFont typeface="Arial" panose="020B0604020202020204" pitchFamily="34" charset="0"/>
              <a:buChar char="•"/>
            </a:pPr>
            <a:r>
              <a:rPr lang="en-US" sz="2800" dirty="0"/>
              <a:t>“Cores” that are key to building credibility:</a:t>
            </a:r>
          </a:p>
          <a:p>
            <a:pPr marL="1097280" lvl="1" indent="-457200">
              <a:buFont typeface="Arial" panose="020B0604020202020204" pitchFamily="34" charset="0"/>
              <a:buChar char="•"/>
            </a:pPr>
            <a:r>
              <a:rPr lang="en-US" sz="2000" dirty="0"/>
              <a:t>Integrity (honesty, congruency, humility, courage)</a:t>
            </a:r>
          </a:p>
          <a:p>
            <a:pPr marL="1097280" lvl="1" indent="-457200">
              <a:buFont typeface="Arial" panose="020B0604020202020204" pitchFamily="34" charset="0"/>
              <a:buChar char="•"/>
            </a:pPr>
            <a:r>
              <a:rPr lang="en-US" sz="2000" dirty="0"/>
              <a:t>Intent (motive, agenda, behavior)</a:t>
            </a:r>
          </a:p>
          <a:p>
            <a:pPr marL="1097280" lvl="1" indent="-457200">
              <a:buFont typeface="Arial" panose="020B0604020202020204" pitchFamily="34" charset="0"/>
              <a:buChar char="•"/>
            </a:pPr>
            <a:r>
              <a:rPr lang="en-US" sz="2000" dirty="0"/>
              <a:t>Capabilities (talents, attitude, skills, knowledge, and style)</a:t>
            </a:r>
          </a:p>
          <a:p>
            <a:pPr marL="1097280" lvl="1" indent="-457200">
              <a:buFont typeface="Arial" panose="020B0604020202020204" pitchFamily="34" charset="0"/>
              <a:buChar char="•"/>
            </a:pPr>
            <a:r>
              <a:rPr lang="en-US" sz="2000" dirty="0"/>
              <a:t>Results (past, current, potential)</a:t>
            </a:r>
          </a:p>
        </p:txBody>
      </p:sp>
    </p:spTree>
    <p:extLst>
      <p:ext uri="{BB962C8B-B14F-4D97-AF65-F5344CB8AC3E}">
        <p14:creationId xmlns:p14="http://schemas.microsoft.com/office/powerpoint/2010/main" val="3650680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1219200"/>
          </a:xfrm>
        </p:spPr>
        <p:txBody>
          <a:bodyPr/>
          <a:lstStyle/>
          <a:p>
            <a:pPr algn="ctr"/>
            <a:r>
              <a:rPr lang="en-US" sz="4800" dirty="0">
                <a:solidFill>
                  <a:schemeClr val="tx1"/>
                </a:solidFill>
              </a:rPr>
              <a:t/>
            </a:r>
            <a:br>
              <a:rPr lang="en-US" sz="4800" dirty="0">
                <a:solidFill>
                  <a:schemeClr val="tx1"/>
                </a:solidFill>
              </a:rPr>
            </a:br>
            <a:r>
              <a:rPr lang="en-US" sz="4000" dirty="0">
                <a:solidFill>
                  <a:schemeClr val="tx1"/>
                </a:solidFill>
              </a:rPr>
              <a:t>Why is Trust in Acquisition Important?</a:t>
            </a:r>
          </a:p>
        </p:txBody>
      </p:sp>
      <p:graphicFrame>
        <p:nvGraphicFramePr>
          <p:cNvPr id="4" name="Diagram 3"/>
          <p:cNvGraphicFramePr/>
          <p:nvPr>
            <p:extLst>
              <p:ext uri="{D42A27DB-BD31-4B8C-83A1-F6EECF244321}">
                <p14:modId xmlns:p14="http://schemas.microsoft.com/office/powerpoint/2010/main" val="3739616238"/>
              </p:ext>
            </p:extLst>
          </p:nvPr>
        </p:nvGraphicFramePr>
        <p:xfrm>
          <a:off x="685800" y="24384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65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685800"/>
          </a:xfrm>
        </p:spPr>
        <p:txBody>
          <a:bodyPr/>
          <a:lstStyle/>
          <a:p>
            <a:pPr algn="ctr"/>
            <a:r>
              <a:rPr lang="en-US" sz="4000" dirty="0">
                <a:solidFill>
                  <a:schemeClr val="tx1"/>
                </a:solidFill>
              </a:rPr>
              <a:t>The Four CORES of Credibility</a:t>
            </a:r>
          </a:p>
        </p:txBody>
      </p:sp>
      <p:sp>
        <p:nvSpPr>
          <p:cNvPr id="3" name="Text Placeholder 2"/>
          <p:cNvSpPr>
            <a:spLocks noGrp="1"/>
          </p:cNvSpPr>
          <p:nvPr>
            <p:ph type="body" idx="1"/>
          </p:nvPr>
        </p:nvSpPr>
        <p:spPr>
          <a:xfrm>
            <a:off x="914400" y="1828800"/>
            <a:ext cx="7391400" cy="1828800"/>
          </a:xfrm>
        </p:spPr>
        <p:txBody>
          <a:bodyPr>
            <a:normAutofit/>
          </a:bodyPr>
          <a:lstStyle/>
          <a:p>
            <a:r>
              <a:rPr lang="en-US" dirty="0"/>
              <a:t>Integrity and Intent are character cores. Capabilities and Results are competency cores. All Four Cores are necessary for credibility. A person of integrity that does not produce results is not credible. If you are not credible, you are not trustworthy. </a:t>
            </a:r>
          </a:p>
        </p:txBody>
      </p:sp>
      <p:graphicFrame>
        <p:nvGraphicFramePr>
          <p:cNvPr id="4" name="Diagram 3"/>
          <p:cNvGraphicFramePr/>
          <p:nvPr>
            <p:extLst>
              <p:ext uri="{D42A27DB-BD31-4B8C-83A1-F6EECF244321}">
                <p14:modId xmlns:p14="http://schemas.microsoft.com/office/powerpoint/2010/main" val="4043244916"/>
              </p:ext>
            </p:extLst>
          </p:nvPr>
        </p:nvGraphicFramePr>
        <p:xfrm>
          <a:off x="914400" y="3352800"/>
          <a:ext cx="7162800" cy="346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939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15200" cy="627474"/>
          </a:xfrm>
        </p:spPr>
        <p:txBody>
          <a:bodyPr/>
          <a:lstStyle/>
          <a:p>
            <a:pPr algn="ctr"/>
            <a:r>
              <a:rPr lang="en-US" sz="4000" dirty="0">
                <a:solidFill>
                  <a:schemeClr val="tx1"/>
                </a:solidFill>
              </a:rPr>
              <a:t>The Trust Matrix</a:t>
            </a:r>
          </a:p>
        </p:txBody>
      </p:sp>
      <p:pic>
        <p:nvPicPr>
          <p:cNvPr id="3" name="Picture 2"/>
          <p:cNvPicPr>
            <a:picLocks noChangeAspect="1"/>
          </p:cNvPicPr>
          <p:nvPr/>
        </p:nvPicPr>
        <p:blipFill>
          <a:blip r:embed="rId3"/>
          <a:stretch>
            <a:fillRect/>
          </a:stretch>
        </p:blipFill>
        <p:spPr>
          <a:xfrm>
            <a:off x="914400" y="1828800"/>
            <a:ext cx="7315200" cy="4343400"/>
          </a:xfrm>
          <a:prstGeom prst="rect">
            <a:avLst/>
          </a:prstGeom>
          <a:ln>
            <a:solidFill>
              <a:schemeClr val="bg1"/>
            </a:solidFill>
          </a:ln>
        </p:spPr>
      </p:pic>
    </p:spTree>
    <p:extLst>
      <p:ext uri="{BB962C8B-B14F-4D97-AF65-F5344CB8AC3E}">
        <p14:creationId xmlns:p14="http://schemas.microsoft.com/office/powerpoint/2010/main" val="1265471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2726"/>
            <a:ext cx="7388352" cy="627474"/>
          </a:xfrm>
        </p:spPr>
        <p:txBody>
          <a:bodyPr/>
          <a:lstStyle/>
          <a:p>
            <a:pPr algn="ctr"/>
            <a:r>
              <a:rPr lang="en-US" sz="4000" dirty="0">
                <a:solidFill>
                  <a:schemeClr val="tx1"/>
                </a:solidFill>
              </a:rPr>
              <a:t>The Trust Matrix</a:t>
            </a:r>
          </a:p>
        </p:txBody>
      </p:sp>
      <p:sp>
        <p:nvSpPr>
          <p:cNvPr id="4" name="Text Placeholder 3"/>
          <p:cNvSpPr>
            <a:spLocks noGrp="1"/>
          </p:cNvSpPr>
          <p:nvPr>
            <p:ph type="body" idx="1"/>
          </p:nvPr>
        </p:nvSpPr>
        <p:spPr>
          <a:xfrm>
            <a:off x="914400" y="1981200"/>
            <a:ext cx="7388352" cy="4343400"/>
          </a:xfrm>
        </p:spPr>
        <p:txBody>
          <a:bodyPr>
            <a:normAutofit fontScale="92500" lnSpcReduction="10000"/>
          </a:bodyPr>
          <a:lstStyle/>
          <a:p>
            <a:pPr marL="342900" indent="-342900">
              <a:buFont typeface="Arial" panose="020B0604020202020204" pitchFamily="34" charset="0"/>
              <a:buChar char="•"/>
            </a:pPr>
            <a:r>
              <a:rPr lang="en-US" dirty="0"/>
              <a:t>Character is a reflection of how you are on the inside, your intent, and the level of integrity you display in your relationships to others.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Competence is a reflection of how you are on the outside, your capability, and the results you achieve in your role.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Even though the focus on competence (capability and results) is important, these are skills that can be learned and accumulated over time. The focus on character (intent and integrity) may be more important because these qualities are required for bonding and are much more difficult to develop. Competence is about achieving results; character is about how you achieve them. </a:t>
            </a:r>
          </a:p>
        </p:txBody>
      </p:sp>
    </p:spTree>
    <p:extLst>
      <p:ext uri="{BB962C8B-B14F-4D97-AF65-F5344CB8AC3E}">
        <p14:creationId xmlns:p14="http://schemas.microsoft.com/office/powerpoint/2010/main" val="3258093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15200" cy="1143000"/>
          </a:xfrm>
        </p:spPr>
        <p:txBody>
          <a:bodyPr>
            <a:noAutofit/>
          </a:bodyPr>
          <a:lstStyle/>
          <a:p>
            <a:pPr algn="ctr"/>
            <a:r>
              <a:rPr lang="en-US" sz="4000" dirty="0">
                <a:solidFill>
                  <a:schemeClr val="tx1"/>
                </a:solidFill>
              </a:rPr>
              <a:t>Trust Equation and Self Assessment</a:t>
            </a:r>
          </a:p>
        </p:txBody>
      </p:sp>
      <p:sp>
        <p:nvSpPr>
          <p:cNvPr id="3" name="Subtitle 2"/>
          <p:cNvSpPr>
            <a:spLocks noGrp="1"/>
          </p:cNvSpPr>
          <p:nvPr>
            <p:ph type="subTitle" idx="1"/>
          </p:nvPr>
        </p:nvSpPr>
        <p:spPr>
          <a:xfrm>
            <a:off x="914400" y="2562664"/>
            <a:ext cx="7315200" cy="2695136"/>
          </a:xfrm>
        </p:spPr>
        <p:txBody>
          <a:bodyPr/>
          <a:lstStyle/>
          <a:p>
            <a:pPr algn="ctr"/>
            <a:r>
              <a:rPr lang="en-US" dirty="0"/>
              <a:t>Reference: </a:t>
            </a:r>
            <a:r>
              <a:rPr lang="en-US" dirty="0">
                <a:hlinkClick r:id="rId3"/>
              </a:rPr>
              <a:t>http://trustedadvisor.com/</a:t>
            </a:r>
            <a:endParaRPr lang="en-US" dirty="0"/>
          </a:p>
          <a:p>
            <a:pPr algn="ctr"/>
            <a:endParaRPr lang="en-US" dirty="0"/>
          </a:p>
          <a:p>
            <a:pPr algn="ctr"/>
            <a:r>
              <a:rPr lang="en-US" dirty="0"/>
              <a:t>Trustworthiness = </a:t>
            </a:r>
          </a:p>
          <a:p>
            <a:pPr algn="ctr"/>
            <a:r>
              <a:rPr lang="en-US" u="sng" dirty="0"/>
              <a:t>Credibility + Reliability + Intimacy</a:t>
            </a:r>
            <a:endParaRPr lang="en-US" dirty="0"/>
          </a:p>
          <a:p>
            <a:pPr algn="l"/>
            <a:r>
              <a:rPr lang="en-US" dirty="0"/>
              <a:t>                                             </a:t>
            </a:r>
            <a:r>
              <a:rPr lang="en-US" u="sng" dirty="0"/>
              <a:t>Self-Orientation</a:t>
            </a:r>
          </a:p>
        </p:txBody>
      </p:sp>
    </p:spTree>
    <p:extLst>
      <p:ext uri="{BB962C8B-B14F-4D97-AF65-F5344CB8AC3E}">
        <p14:creationId xmlns:p14="http://schemas.microsoft.com/office/powerpoint/2010/main" val="3258822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72400" cy="990600"/>
          </a:xfrm>
        </p:spPr>
        <p:txBody>
          <a:bodyPr/>
          <a:lstStyle/>
          <a:p>
            <a:pPr algn="ctr"/>
            <a:r>
              <a:rPr lang="en-US" sz="4000" dirty="0">
                <a:solidFill>
                  <a:schemeClr val="tx1"/>
                </a:solidFill>
              </a:rPr>
              <a:t>Comparing Management and Leadership</a:t>
            </a:r>
          </a:p>
        </p:txBody>
      </p:sp>
      <p:sp>
        <p:nvSpPr>
          <p:cNvPr id="3" name="Subtitle 2"/>
          <p:cNvSpPr>
            <a:spLocks noGrp="1"/>
          </p:cNvSpPr>
          <p:nvPr>
            <p:ph type="body" idx="1"/>
          </p:nvPr>
        </p:nvSpPr>
        <p:spPr>
          <a:xfrm>
            <a:off x="530352" y="1905000"/>
            <a:ext cx="7772400" cy="4495800"/>
          </a:xfrm>
        </p:spPr>
        <p:txBody>
          <a:bodyPr>
            <a:normAutofit/>
          </a:bodyPr>
          <a:lstStyle/>
          <a:p>
            <a:pPr marL="982980" lvl="1" indent="-342900">
              <a:buFont typeface="Arial" panose="020B0604020202020204" pitchFamily="34" charset="0"/>
              <a:buChar char="•"/>
            </a:pPr>
            <a:endParaRPr lang="en-US" dirty="0"/>
          </a:p>
          <a:p>
            <a:pPr marL="982980" lvl="1" indent="-342900">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6095262"/>
              </p:ext>
            </p:extLst>
          </p:nvPr>
        </p:nvGraphicFramePr>
        <p:xfrm>
          <a:off x="685800" y="2133600"/>
          <a:ext cx="7772400" cy="2011680"/>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tblGrid>
              <a:tr h="370840">
                <a:tc>
                  <a:txBody>
                    <a:bodyPr/>
                    <a:lstStyle/>
                    <a:p>
                      <a:r>
                        <a:rPr lang="en-US" b="1" baseline="0" dirty="0">
                          <a:solidFill>
                            <a:schemeClr val="tx2">
                              <a:lumMod val="90000"/>
                            </a:schemeClr>
                          </a:solidFill>
                        </a:rPr>
                        <a:t>ORGANIZING AND STAFFING</a:t>
                      </a:r>
                    </a:p>
                    <a:p>
                      <a:pPr marL="285750" indent="-285750">
                        <a:buFont typeface="Arial" panose="020B0604020202020204" pitchFamily="34" charset="0"/>
                        <a:buChar char="•"/>
                      </a:pPr>
                      <a:r>
                        <a:rPr lang="en-US" b="0" baseline="0" dirty="0">
                          <a:solidFill>
                            <a:schemeClr val="tx1"/>
                          </a:solidFill>
                        </a:rPr>
                        <a:t>Structure</a:t>
                      </a:r>
                    </a:p>
                    <a:p>
                      <a:pPr marL="285750" indent="-285750">
                        <a:buFont typeface="Arial" panose="020B0604020202020204" pitchFamily="34" charset="0"/>
                        <a:buChar char="•"/>
                      </a:pPr>
                      <a:r>
                        <a:rPr lang="en-US" b="0" baseline="0" dirty="0">
                          <a:solidFill>
                            <a:schemeClr val="tx1"/>
                          </a:solidFill>
                        </a:rPr>
                        <a:t>Focus on employees / staff</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2">
                              <a:lumMod val="90000"/>
                            </a:schemeClr>
                          </a:solidFill>
                        </a:rPr>
                        <a:t>ALIGNING PEOPLE</a:t>
                      </a:r>
                    </a:p>
                    <a:p>
                      <a:pPr marL="285750" indent="-285750">
                        <a:buFont typeface="Arial" panose="020B0604020202020204" pitchFamily="34" charset="0"/>
                        <a:buChar char="•"/>
                      </a:pPr>
                      <a:r>
                        <a:rPr lang="en-US" b="0" dirty="0">
                          <a:solidFill>
                            <a:schemeClr val="tx1"/>
                          </a:solidFill>
                        </a:rPr>
                        <a:t>Communication</a:t>
                      </a:r>
                    </a:p>
                    <a:p>
                      <a:pPr marL="285750" indent="-285750">
                        <a:buFont typeface="Arial" panose="020B0604020202020204" pitchFamily="34" charset="0"/>
                        <a:buChar char="•"/>
                      </a:pPr>
                      <a:r>
                        <a:rPr lang="en-US" b="0" dirty="0">
                          <a:solidFill>
                            <a:schemeClr val="tx1"/>
                          </a:solidFill>
                        </a:rPr>
                        <a:t>Focus on stakeholders, customers,</a:t>
                      </a:r>
                      <a:r>
                        <a:rPr lang="en-US" b="0" baseline="0" dirty="0">
                          <a:solidFill>
                            <a:schemeClr val="tx1"/>
                          </a:solidFill>
                        </a:rPr>
                        <a:t> staff, etc.</a:t>
                      </a:r>
                    </a:p>
                    <a:p>
                      <a:pPr marL="285750" indent="-285750">
                        <a:buFont typeface="Arial" panose="020B0604020202020204" pitchFamily="34" charset="0"/>
                        <a:buChar char="•"/>
                      </a:pPr>
                      <a:r>
                        <a:rPr lang="en-US" b="0" baseline="0" dirty="0">
                          <a:solidFill>
                            <a:schemeClr val="tx1"/>
                          </a:solidFill>
                        </a:rPr>
                        <a:t>Develop credibility</a:t>
                      </a:r>
                    </a:p>
                    <a:p>
                      <a:pPr marL="285750" indent="-285750">
                        <a:buFont typeface="Arial" panose="020B0604020202020204" pitchFamily="34" charset="0"/>
                        <a:buChar char="•"/>
                      </a:pPr>
                      <a:r>
                        <a:rPr lang="en-US" b="0" baseline="0" dirty="0">
                          <a:solidFill>
                            <a:schemeClr val="tx1"/>
                          </a:solidFill>
                        </a:rPr>
                        <a:t>Empowerment through clear sense of direction</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64458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315200" cy="1390650"/>
          </a:xfrm>
        </p:spPr>
        <p:txBody>
          <a:bodyPr>
            <a:normAutofit/>
          </a:bodyPr>
          <a:lstStyle/>
          <a:p>
            <a:pPr algn="ctr"/>
            <a:r>
              <a:rPr lang="en-US" sz="4000" dirty="0">
                <a:solidFill>
                  <a:schemeClr val="tx1"/>
                </a:solidFill>
                <a:effectLst>
                  <a:outerShdw blurRad="38100" dist="38100" dir="2700000" algn="tl">
                    <a:srgbClr val="000000">
                      <a:alpha val="43137"/>
                    </a:srgbClr>
                  </a:outerShdw>
                </a:effectLst>
              </a:rPr>
              <a:t>Topic 4: Effective Communication Techniques and Skills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537" y="3228975"/>
            <a:ext cx="3590925" cy="2790825"/>
          </a:xfrm>
          <a:prstGeom prst="rect">
            <a:avLst/>
          </a:prstGeom>
        </p:spPr>
      </p:pic>
    </p:spTree>
    <p:extLst>
      <p:ext uri="{BB962C8B-B14F-4D97-AF65-F5344CB8AC3E}">
        <p14:creationId xmlns:p14="http://schemas.microsoft.com/office/powerpoint/2010/main" val="6440674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315200" cy="685800"/>
          </a:xfrm>
        </p:spPr>
        <p:txBody>
          <a:bodyPr>
            <a:normAutofit/>
          </a:bodyPr>
          <a:lstStyle/>
          <a:p>
            <a:pPr algn="ctr"/>
            <a:r>
              <a:rPr lang="en-US" sz="4000" dirty="0">
                <a:solidFill>
                  <a:schemeClr val="tx1"/>
                </a:solidFill>
              </a:rPr>
              <a:t>Set Clear Expectations</a:t>
            </a:r>
          </a:p>
        </p:txBody>
      </p:sp>
      <p:sp>
        <p:nvSpPr>
          <p:cNvPr id="3" name="Subtitle 2"/>
          <p:cNvSpPr>
            <a:spLocks noGrp="1"/>
          </p:cNvSpPr>
          <p:nvPr>
            <p:ph type="subTitle" idx="1"/>
          </p:nvPr>
        </p:nvSpPr>
        <p:spPr>
          <a:xfrm>
            <a:off x="530352" y="3429000"/>
            <a:ext cx="7854696" cy="1752600"/>
          </a:xfrm>
        </p:spPr>
        <p:txBody>
          <a:bodyPr>
            <a:normAutofit/>
          </a:bodyPr>
          <a:lstStyle/>
          <a:p>
            <a:pPr algn="l"/>
            <a:endParaRPr lang="en-US" dirty="0"/>
          </a:p>
          <a:p>
            <a:pPr algn="l"/>
            <a:endParaRPr lang="en-US" dirty="0"/>
          </a:p>
        </p:txBody>
      </p:sp>
      <p:sp>
        <p:nvSpPr>
          <p:cNvPr id="4" name="Content Placeholder 11"/>
          <p:cNvSpPr txBox="1">
            <a:spLocks/>
          </p:cNvSpPr>
          <p:nvPr/>
        </p:nvSpPr>
        <p:spPr>
          <a:xfrm>
            <a:off x="914400" y="1905000"/>
            <a:ext cx="7315200" cy="4257023"/>
          </a:xfrm>
          <a:prstGeom prst="rect">
            <a:avLst/>
          </a:prstGeom>
        </p:spPr>
        <p:txBody>
          <a:bodyPr vert="horz" lIns="0" rIns="18288">
            <a:normAutofit fontScale="92500" lnSpcReduction="1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US" dirty="0"/>
              <a:t>Who will do it?</a:t>
            </a:r>
          </a:p>
          <a:p>
            <a:pPr algn="l"/>
            <a:r>
              <a:rPr lang="en-US" dirty="0"/>
              <a:t>What they will do and when will they have it done?</a:t>
            </a:r>
          </a:p>
          <a:p>
            <a:pPr marL="800100" lvl="1" indent="-342900" algn="l">
              <a:buFont typeface="Arial" panose="020B0604020202020204" pitchFamily="34" charset="0"/>
              <a:buChar char="•"/>
            </a:pPr>
            <a:r>
              <a:rPr lang="en-US" dirty="0"/>
              <a:t>Example: “Can you please have the draft version of the project template ready for us to discuss at our 10 am meeting next Tuesday?”</a:t>
            </a:r>
          </a:p>
          <a:p>
            <a:pPr marL="800100" lvl="1" indent="-342900" algn="l">
              <a:buFont typeface="Arial" panose="020B0604020202020204" pitchFamily="34" charset="0"/>
              <a:buChar char="•"/>
            </a:pPr>
            <a:r>
              <a:rPr lang="en-US" dirty="0"/>
              <a:t>Ensure the due by date is clear and mutually agreed upon</a:t>
            </a:r>
          </a:p>
          <a:p>
            <a:pPr marL="1257300" lvl="2" indent="-342900" algn="l">
              <a:buFont typeface="Arial" panose="020B0604020202020204" pitchFamily="34" charset="0"/>
              <a:buChar char="•"/>
            </a:pPr>
            <a:r>
              <a:rPr lang="en-US" dirty="0"/>
              <a:t>Example: Clarify possibly ambiguous terminology such as “COB” and “ASAP”</a:t>
            </a:r>
          </a:p>
          <a:p>
            <a:pPr marL="800100" lvl="1" indent="-342900" algn="l">
              <a:buFont typeface="Arial" panose="020B0604020202020204" pitchFamily="34" charset="0"/>
              <a:buChar char="•"/>
            </a:pPr>
            <a:r>
              <a:rPr lang="en-US" dirty="0"/>
              <a:t>State the “check in process” if there is one: </a:t>
            </a:r>
          </a:p>
          <a:p>
            <a:pPr marL="1257300" lvl="2" indent="-342900" algn="l">
              <a:buFont typeface="Arial" panose="020B0604020202020204" pitchFamily="34" charset="0"/>
              <a:buChar char="•"/>
            </a:pPr>
            <a:r>
              <a:rPr lang="en-US" dirty="0"/>
              <a:t>Example: “Can we email updates by noon the day prior to our meetings so that we won’t just be covering the status but using the meeting to make decisions?”</a:t>
            </a:r>
          </a:p>
        </p:txBody>
      </p:sp>
    </p:spTree>
    <p:extLst>
      <p:ext uri="{BB962C8B-B14F-4D97-AF65-F5344CB8AC3E}">
        <p14:creationId xmlns:p14="http://schemas.microsoft.com/office/powerpoint/2010/main" val="3208103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43906"/>
            <a:ext cx="7315200" cy="680094"/>
          </a:xfrm>
        </p:spPr>
        <p:txBody>
          <a:bodyPr>
            <a:normAutofit/>
          </a:bodyPr>
          <a:lstStyle/>
          <a:p>
            <a:pPr algn="ctr"/>
            <a:r>
              <a:rPr lang="en-US" sz="4000" dirty="0">
                <a:solidFill>
                  <a:schemeClr val="tx1"/>
                </a:solidFill>
              </a:rPr>
              <a:t>Set Clear Expectations</a:t>
            </a:r>
          </a:p>
        </p:txBody>
      </p:sp>
      <p:sp>
        <p:nvSpPr>
          <p:cNvPr id="3" name="Subtitle 2"/>
          <p:cNvSpPr>
            <a:spLocks noGrp="1"/>
          </p:cNvSpPr>
          <p:nvPr>
            <p:ph type="subTitle" idx="1"/>
          </p:nvPr>
        </p:nvSpPr>
        <p:spPr>
          <a:xfrm>
            <a:off x="530352" y="3429000"/>
            <a:ext cx="7854696" cy="1752600"/>
          </a:xfrm>
        </p:spPr>
        <p:txBody>
          <a:bodyPr>
            <a:normAutofit/>
          </a:bodyPr>
          <a:lstStyle/>
          <a:p>
            <a:pPr algn="l"/>
            <a:endParaRPr lang="en-US" dirty="0"/>
          </a:p>
          <a:p>
            <a:pPr algn="l"/>
            <a:endParaRPr lang="en-US" dirty="0"/>
          </a:p>
        </p:txBody>
      </p:sp>
      <p:sp>
        <p:nvSpPr>
          <p:cNvPr id="4" name="Content Placeholder 11"/>
          <p:cNvSpPr txBox="1">
            <a:spLocks/>
          </p:cNvSpPr>
          <p:nvPr/>
        </p:nvSpPr>
        <p:spPr>
          <a:xfrm>
            <a:off x="304800" y="2057400"/>
            <a:ext cx="7770813" cy="4257023"/>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endParaRPr lang="en-US" dirty="0"/>
          </a:p>
        </p:txBody>
      </p:sp>
      <p:sp>
        <p:nvSpPr>
          <p:cNvPr id="5" name="Content Placeholder 2"/>
          <p:cNvSpPr txBox="1">
            <a:spLocks/>
          </p:cNvSpPr>
          <p:nvPr/>
        </p:nvSpPr>
        <p:spPr>
          <a:xfrm>
            <a:off x="914400" y="1869142"/>
            <a:ext cx="7386765" cy="4257023"/>
          </a:xfrm>
          <a:prstGeom prst="rect">
            <a:avLst/>
          </a:prstGeom>
        </p:spPr>
        <p:txBody>
          <a:bodyPr vert="horz" lIns="0" rIns="18288">
            <a:normAutofit fontScale="77500" lnSpcReduction="20000"/>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7200" indent="-457200" algn="l">
              <a:buFont typeface="Arial" panose="020B0604020202020204" pitchFamily="34" charset="0"/>
              <a:buChar char="•"/>
            </a:pPr>
            <a:r>
              <a:rPr lang="en-US" dirty="0"/>
              <a:t>How the task needs to be completed…</a:t>
            </a:r>
          </a:p>
          <a:p>
            <a:pPr marL="800100" lvl="1" indent="-342900" algn="l">
              <a:buFont typeface="Arial" panose="020B0604020202020204" pitchFamily="34" charset="0"/>
              <a:buChar char="•"/>
            </a:pPr>
            <a:r>
              <a:rPr lang="en-US" dirty="0"/>
              <a:t>Depends on several factors, for example:</a:t>
            </a:r>
          </a:p>
          <a:p>
            <a:pPr marL="1257300" lvl="2" indent="-342900" algn="l">
              <a:buFont typeface="Arial" panose="020B0604020202020204" pitchFamily="34" charset="0"/>
              <a:buChar char="•"/>
            </a:pPr>
            <a:r>
              <a:rPr lang="en-US" dirty="0"/>
              <a:t>Level of competence and commitment</a:t>
            </a:r>
          </a:p>
          <a:p>
            <a:pPr marL="1257300" lvl="2" indent="-342900" algn="l">
              <a:buFont typeface="Arial" panose="020B0604020202020204" pitchFamily="34" charset="0"/>
              <a:buChar char="•"/>
            </a:pPr>
            <a:r>
              <a:rPr lang="en-US" dirty="0"/>
              <a:t>Level of comfort in delegating </a:t>
            </a:r>
          </a:p>
          <a:p>
            <a:pPr marL="1257300" lvl="2" indent="-342900" algn="l">
              <a:buFont typeface="Arial" panose="020B0604020202020204" pitchFamily="34" charset="0"/>
              <a:buChar char="•"/>
            </a:pPr>
            <a:r>
              <a:rPr lang="en-US" dirty="0"/>
              <a:t>Required level of detail </a:t>
            </a:r>
          </a:p>
          <a:p>
            <a:pPr marL="1257300" lvl="2" indent="-342900" algn="l">
              <a:buFont typeface="Arial" panose="020B0604020202020204" pitchFamily="34" charset="0"/>
              <a:buChar char="•"/>
            </a:pPr>
            <a:r>
              <a:rPr lang="en-US" dirty="0"/>
              <a:t>Clarify priorities, any complexities, estimated time expenditure, and scope</a:t>
            </a:r>
          </a:p>
          <a:p>
            <a:pPr marL="800100" lvl="1" indent="-342900" algn="l">
              <a:buFont typeface="Arial" panose="020B0604020202020204" pitchFamily="34" charset="0"/>
              <a:buChar char="•"/>
            </a:pPr>
            <a:r>
              <a:rPr lang="en-US" dirty="0"/>
              <a:t>Share the “conditions of satisfaction” or standards, for example:</a:t>
            </a:r>
          </a:p>
          <a:p>
            <a:pPr marL="1257300" lvl="2" indent="-342900" algn="l">
              <a:buFont typeface="Arial" panose="020B0604020202020204" pitchFamily="34" charset="0"/>
              <a:buChar char="•"/>
            </a:pPr>
            <a:r>
              <a:rPr lang="en-US" dirty="0"/>
              <a:t>Are there people that need to be checked with or brought in the loop?</a:t>
            </a:r>
          </a:p>
          <a:p>
            <a:pPr marL="1257300" lvl="2" indent="-342900" algn="l">
              <a:buFont typeface="Arial" panose="020B0604020202020204" pitchFamily="34" charset="0"/>
              <a:buChar char="•"/>
            </a:pPr>
            <a:r>
              <a:rPr lang="en-US" dirty="0"/>
              <a:t>Is this a draft or should it be “signature ready?”</a:t>
            </a:r>
          </a:p>
          <a:p>
            <a:pPr marL="1257300" lvl="2" indent="-342900" algn="l">
              <a:buFont typeface="Arial" panose="020B0604020202020204" pitchFamily="34" charset="0"/>
              <a:buChar char="•"/>
            </a:pPr>
            <a:r>
              <a:rPr lang="en-US" dirty="0"/>
              <a:t>Is there data to be verified? </a:t>
            </a:r>
          </a:p>
          <a:p>
            <a:pPr marL="457200" indent="-457200" algn="l">
              <a:buFont typeface="Arial" panose="020B0604020202020204" pitchFamily="34" charset="0"/>
              <a:buChar char="•"/>
            </a:pPr>
            <a:r>
              <a:rPr lang="en-US" dirty="0"/>
              <a:t>Why – provide context?</a:t>
            </a:r>
          </a:p>
          <a:p>
            <a:pPr marL="800100" lvl="1" indent="-342900" algn="l">
              <a:buFont typeface="Arial" panose="020B0604020202020204" pitchFamily="34" charset="0"/>
              <a:buChar char="•"/>
            </a:pPr>
            <a:r>
              <a:rPr lang="en-US" dirty="0"/>
              <a:t>Most people want to know a little background information, where this task fits into the bigger picture and how it contributes to the whole</a:t>
            </a:r>
          </a:p>
          <a:p>
            <a:pPr lvl="1" algn="l"/>
            <a:endParaRPr lang="en-US" dirty="0"/>
          </a:p>
          <a:p>
            <a:endParaRPr lang="en-US" dirty="0"/>
          </a:p>
        </p:txBody>
      </p:sp>
    </p:spTree>
    <p:extLst>
      <p:ext uri="{BB962C8B-B14F-4D97-AF65-F5344CB8AC3E}">
        <p14:creationId xmlns:p14="http://schemas.microsoft.com/office/powerpoint/2010/main" val="4208383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09600"/>
          </a:xfrm>
        </p:spPr>
        <p:txBody>
          <a:bodyPr>
            <a:normAutofit/>
          </a:bodyPr>
          <a:lstStyle/>
          <a:p>
            <a:pPr algn="ctr"/>
            <a:r>
              <a:rPr lang="en-US" sz="4000" dirty="0">
                <a:solidFill>
                  <a:schemeClr val="tx1"/>
                </a:solidFill>
              </a:rPr>
              <a:t>Listening</a:t>
            </a:r>
          </a:p>
        </p:txBody>
      </p:sp>
      <p:sp>
        <p:nvSpPr>
          <p:cNvPr id="6" name="TextBox 5"/>
          <p:cNvSpPr txBox="1"/>
          <p:nvPr/>
        </p:nvSpPr>
        <p:spPr>
          <a:xfrm>
            <a:off x="914400" y="1908720"/>
            <a:ext cx="7315200" cy="892552"/>
          </a:xfrm>
          <a:prstGeom prst="rect">
            <a:avLst/>
          </a:prstGeom>
          <a:noFill/>
        </p:spPr>
        <p:txBody>
          <a:bodyPr wrap="square" rtlCol="0">
            <a:spAutoFit/>
          </a:bodyPr>
          <a:lstStyle/>
          <a:p>
            <a:pPr algn="ctr"/>
            <a:r>
              <a:rPr lang="en-US" sz="2600" dirty="0"/>
              <a:t>The biggest communication problem is we do not listen to understand. We listen to reply.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675" y="3276600"/>
            <a:ext cx="2152650" cy="2171700"/>
          </a:xfrm>
          <a:prstGeom prst="rect">
            <a:avLst/>
          </a:prstGeom>
        </p:spPr>
      </p:pic>
    </p:spTree>
    <p:extLst>
      <p:ext uri="{BB962C8B-B14F-4D97-AF65-F5344CB8AC3E}">
        <p14:creationId xmlns:p14="http://schemas.microsoft.com/office/powerpoint/2010/main" val="3682448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15200" cy="609600"/>
          </a:xfrm>
        </p:spPr>
        <p:txBody>
          <a:bodyPr>
            <a:normAutofit/>
          </a:bodyPr>
          <a:lstStyle/>
          <a:p>
            <a:pPr algn="ctr"/>
            <a:r>
              <a:rPr lang="en-US" sz="4000" dirty="0">
                <a:solidFill>
                  <a:schemeClr val="tx1"/>
                </a:solidFill>
              </a:rPr>
              <a:t>3 Levels of Listening</a:t>
            </a:r>
          </a:p>
        </p:txBody>
      </p:sp>
      <p:sp>
        <p:nvSpPr>
          <p:cNvPr id="3" name="Subtitle 2"/>
          <p:cNvSpPr>
            <a:spLocks noGrp="1"/>
          </p:cNvSpPr>
          <p:nvPr>
            <p:ph type="subTitle" idx="1"/>
          </p:nvPr>
        </p:nvSpPr>
        <p:spPr>
          <a:xfrm>
            <a:off x="914400" y="2743200"/>
            <a:ext cx="3657600" cy="2438400"/>
          </a:xfrm>
        </p:spPr>
        <p:txBody>
          <a:bodyPr>
            <a:normAutofit/>
          </a:bodyPr>
          <a:lstStyle/>
          <a:p>
            <a:pPr marL="457200" indent="-457200" algn="l">
              <a:buFont typeface="Arial" panose="020B0604020202020204" pitchFamily="34" charset="0"/>
              <a:buChar char="•"/>
            </a:pPr>
            <a:r>
              <a:rPr lang="en-US" dirty="0"/>
              <a:t>Internal Listening</a:t>
            </a:r>
          </a:p>
          <a:p>
            <a:pPr marL="457200" indent="-457200" algn="l">
              <a:buFont typeface="Arial" panose="020B0604020202020204" pitchFamily="34" charset="0"/>
              <a:buChar char="•"/>
            </a:pPr>
            <a:r>
              <a:rPr lang="en-US" dirty="0"/>
              <a:t>Focused Listening</a:t>
            </a:r>
          </a:p>
          <a:p>
            <a:pPr marL="457200" indent="-457200" algn="l">
              <a:buFont typeface="Arial" panose="020B0604020202020204" pitchFamily="34" charset="0"/>
              <a:buChar char="•"/>
            </a:pPr>
            <a:r>
              <a:rPr lang="en-US" dirty="0"/>
              <a:t>Global Listening</a:t>
            </a:r>
          </a:p>
          <a:p>
            <a:pPr algn="l"/>
            <a:endParaRPr lang="en-US" dirty="0"/>
          </a:p>
          <a:p>
            <a:pPr algn="l"/>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475" y="2438400"/>
            <a:ext cx="2295525" cy="2057400"/>
          </a:xfrm>
          <a:prstGeom prst="rect">
            <a:avLst/>
          </a:prstGeom>
        </p:spPr>
      </p:pic>
    </p:spTree>
    <p:extLst>
      <p:ext uri="{BB962C8B-B14F-4D97-AF65-F5344CB8AC3E}">
        <p14:creationId xmlns:p14="http://schemas.microsoft.com/office/powerpoint/2010/main" val="1085396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7315200" cy="685800"/>
          </a:xfrm>
        </p:spPr>
        <p:txBody>
          <a:bodyPr>
            <a:normAutofit/>
          </a:bodyPr>
          <a:lstStyle/>
          <a:p>
            <a:pPr algn="ctr"/>
            <a:r>
              <a:rPr lang="en-US" sz="4000" dirty="0">
                <a:solidFill>
                  <a:schemeClr val="tx1"/>
                </a:solidFill>
              </a:rPr>
              <a:t>Internal Listening</a:t>
            </a:r>
          </a:p>
        </p:txBody>
      </p:sp>
      <p:sp>
        <p:nvSpPr>
          <p:cNvPr id="3" name="Subtitle 2"/>
          <p:cNvSpPr>
            <a:spLocks noGrp="1"/>
          </p:cNvSpPr>
          <p:nvPr>
            <p:ph type="subTitle" idx="1"/>
          </p:nvPr>
        </p:nvSpPr>
        <p:spPr>
          <a:xfrm>
            <a:off x="914400" y="1905000"/>
            <a:ext cx="7315200" cy="3657600"/>
          </a:xfrm>
        </p:spPr>
        <p:txBody>
          <a:bodyPr>
            <a:noAutofit/>
          </a:bodyPr>
          <a:lstStyle/>
          <a:p>
            <a:pPr marL="342900" indent="-342900" algn="l">
              <a:buFont typeface="Arial" panose="020B0604020202020204" pitchFamily="34" charset="0"/>
              <a:buChar char="•"/>
            </a:pPr>
            <a:r>
              <a:rPr lang="en-US" sz="2400" dirty="0"/>
              <a:t>At Level I, Internal Listening, our attention is on ourselves. We listen to the words of the other person but the focus is on what it means to us.</a:t>
            </a:r>
          </a:p>
          <a:p>
            <a:pPr algn="l"/>
            <a:endParaRPr lang="en-US" sz="2400" dirty="0"/>
          </a:p>
          <a:p>
            <a:pPr marL="342900" indent="-342900" algn="l">
              <a:buFont typeface="Arial" panose="020B0604020202020204" pitchFamily="34" charset="0"/>
              <a:buChar char="•"/>
            </a:pPr>
            <a:r>
              <a:rPr lang="en-US" sz="2400" dirty="0"/>
              <a:t>At Level I the spotlight is on "me": my thoughts, my judgments, my feelings, my conclusions about myself and others.</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 At Level I there is only one question: "What does this mean to me?"</a:t>
            </a:r>
          </a:p>
        </p:txBody>
      </p:sp>
    </p:spTree>
    <p:extLst>
      <p:ext uri="{BB962C8B-B14F-4D97-AF65-F5344CB8AC3E}">
        <p14:creationId xmlns:p14="http://schemas.microsoft.com/office/powerpoint/2010/main" val="4283419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85800"/>
          </a:xfrm>
        </p:spPr>
        <p:txBody>
          <a:bodyPr>
            <a:normAutofit/>
          </a:bodyPr>
          <a:lstStyle/>
          <a:p>
            <a:pPr algn="ctr"/>
            <a:r>
              <a:rPr lang="en-US" sz="4000" dirty="0">
                <a:solidFill>
                  <a:schemeClr val="tx1"/>
                </a:solidFill>
              </a:rPr>
              <a:t>Focused Listening</a:t>
            </a:r>
          </a:p>
        </p:txBody>
      </p:sp>
      <p:sp>
        <p:nvSpPr>
          <p:cNvPr id="6" name="Rectangle 5"/>
          <p:cNvSpPr/>
          <p:nvPr/>
        </p:nvSpPr>
        <p:spPr>
          <a:xfrm>
            <a:off x="914400" y="1752600"/>
            <a:ext cx="7315200" cy="4524315"/>
          </a:xfrm>
          <a:prstGeom prst="rect">
            <a:avLst/>
          </a:prstGeom>
        </p:spPr>
        <p:txBody>
          <a:bodyPr wrap="square">
            <a:spAutoFit/>
          </a:bodyPr>
          <a:lstStyle/>
          <a:p>
            <a:pPr marL="285750" indent="-285750">
              <a:buClr>
                <a:schemeClr val="bg2">
                  <a:lumMod val="40000"/>
                  <a:lumOff val="60000"/>
                </a:schemeClr>
              </a:buClr>
              <a:buFont typeface="Arial" panose="020B0604020202020204" pitchFamily="34" charset="0"/>
              <a:buChar char="•"/>
            </a:pPr>
            <a:r>
              <a:rPr lang="en-US" sz="2400" dirty="0"/>
              <a:t>At Level II, Focused Listening, there is a sharp focus on the other person.</a:t>
            </a:r>
          </a:p>
          <a:p>
            <a:pPr>
              <a:buClr>
                <a:schemeClr val="bg2">
                  <a:lumMod val="40000"/>
                  <a:lumOff val="60000"/>
                </a:schemeClr>
              </a:buClr>
            </a:pPr>
            <a:endParaRPr lang="en-US" sz="2400" dirty="0"/>
          </a:p>
          <a:p>
            <a:pPr marL="285750" indent="-285750">
              <a:buClr>
                <a:schemeClr val="bg2">
                  <a:lumMod val="40000"/>
                  <a:lumOff val="60000"/>
                </a:schemeClr>
              </a:buClr>
              <a:buFont typeface="Arial" panose="020B0604020202020204" pitchFamily="34" charset="0"/>
              <a:buChar char="•"/>
            </a:pPr>
            <a:r>
              <a:rPr lang="en-US" sz="2400" dirty="0"/>
              <a:t>With Focused Listening, you make your presence known. You can see it in people's posture when they are communicating at Level II; both leaning forward, looking intently at each other.</a:t>
            </a:r>
          </a:p>
          <a:p>
            <a:pPr>
              <a:buClr>
                <a:schemeClr val="bg2">
                  <a:lumMod val="40000"/>
                  <a:lumOff val="60000"/>
                </a:schemeClr>
              </a:buClr>
            </a:pPr>
            <a:endParaRPr lang="en-US" sz="2400" dirty="0"/>
          </a:p>
          <a:p>
            <a:pPr marL="285750" indent="-285750">
              <a:buClr>
                <a:schemeClr val="bg2">
                  <a:lumMod val="40000"/>
                  <a:lumOff val="60000"/>
                </a:schemeClr>
              </a:buClr>
              <a:buFont typeface="Arial" panose="020B0604020202020204" pitchFamily="34" charset="0"/>
              <a:buChar char="•"/>
            </a:pPr>
            <a:r>
              <a:rPr lang="en-US" sz="2400" dirty="0"/>
              <a:t>There is a great deal of attention on the other person and not much awareness of the outside world. We listen for words, expressions, emotions, what they don’t say.</a:t>
            </a:r>
          </a:p>
        </p:txBody>
      </p:sp>
    </p:spTree>
    <p:extLst>
      <p:ext uri="{BB962C8B-B14F-4D97-AF65-F5344CB8AC3E}">
        <p14:creationId xmlns:p14="http://schemas.microsoft.com/office/powerpoint/2010/main" val="3938752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391400" cy="609600"/>
          </a:xfrm>
        </p:spPr>
        <p:txBody>
          <a:bodyPr>
            <a:normAutofit/>
          </a:bodyPr>
          <a:lstStyle/>
          <a:p>
            <a:pPr algn="ctr"/>
            <a:r>
              <a:rPr lang="en-US" sz="4000" dirty="0">
                <a:solidFill>
                  <a:schemeClr val="tx1"/>
                </a:solidFill>
              </a:rPr>
              <a:t>Global Listening</a:t>
            </a:r>
          </a:p>
        </p:txBody>
      </p:sp>
      <p:sp>
        <p:nvSpPr>
          <p:cNvPr id="5" name="Rectangle 4"/>
          <p:cNvSpPr/>
          <p:nvPr/>
        </p:nvSpPr>
        <p:spPr>
          <a:xfrm>
            <a:off x="914400" y="1600200"/>
            <a:ext cx="7391400" cy="4708981"/>
          </a:xfrm>
          <a:prstGeom prst="rect">
            <a:avLst/>
          </a:prstGeom>
        </p:spPr>
        <p:txBody>
          <a:bodyPr wrap="square">
            <a:spAutoFit/>
          </a:bodyPr>
          <a:lstStyle/>
          <a:p>
            <a:pPr marL="342900" indent="-342900">
              <a:buClr>
                <a:schemeClr val="bg2">
                  <a:lumMod val="40000"/>
                  <a:lumOff val="60000"/>
                </a:schemeClr>
              </a:buClr>
              <a:buFont typeface="Arial" panose="020B0604020202020204" pitchFamily="34" charset="0"/>
              <a:buChar char="•"/>
            </a:pPr>
            <a:r>
              <a:rPr lang="en-US" sz="2000" dirty="0"/>
              <a:t>At Level III, Global Listening, you listen at 360 degrees. You listen as though you and the other person were at the "center of the universe receiving information from everywhere at once?”</a:t>
            </a:r>
          </a:p>
          <a:p>
            <a:pPr>
              <a:buClr>
                <a:schemeClr val="bg2">
                  <a:lumMod val="40000"/>
                  <a:lumOff val="60000"/>
                </a:schemeClr>
              </a:buClr>
            </a:pPr>
            <a:endParaRPr lang="en-US" sz="2000" dirty="0"/>
          </a:p>
          <a:p>
            <a:pPr marL="342900" indent="-342900">
              <a:buClr>
                <a:schemeClr val="bg2">
                  <a:lumMod val="40000"/>
                  <a:lumOff val="60000"/>
                </a:schemeClr>
              </a:buClr>
              <a:buFont typeface="Arial" panose="020B0604020202020204" pitchFamily="34" charset="0"/>
              <a:buChar char="•"/>
            </a:pPr>
            <a:r>
              <a:rPr lang="en-US" sz="2000" dirty="0"/>
              <a:t>Level III includes everything you can observe with your senses: what you see, hear, smell, and feel.</a:t>
            </a:r>
          </a:p>
          <a:p>
            <a:pPr>
              <a:buClr>
                <a:schemeClr val="bg2">
                  <a:lumMod val="40000"/>
                  <a:lumOff val="60000"/>
                </a:schemeClr>
              </a:buClr>
            </a:pPr>
            <a:endParaRPr lang="en-US" sz="2000" dirty="0"/>
          </a:p>
          <a:p>
            <a:pPr marL="342900" indent="-342900">
              <a:buClr>
                <a:schemeClr val="bg2">
                  <a:lumMod val="40000"/>
                  <a:lumOff val="60000"/>
                </a:schemeClr>
              </a:buClr>
              <a:buFont typeface="Arial" panose="020B0604020202020204" pitchFamily="34" charset="0"/>
              <a:buChar char="•"/>
            </a:pPr>
            <a:r>
              <a:rPr lang="en-US" sz="2000" dirty="0"/>
              <a:t>One of the benefits of learning to listen at Level III is greater access to your intuition. From your intuition you receive information that is not directly observable, and you use that information just as you'd use words coming from the other person’s mouth.</a:t>
            </a:r>
          </a:p>
          <a:p>
            <a:pPr>
              <a:buClr>
                <a:schemeClr val="bg2">
                  <a:lumMod val="40000"/>
                  <a:lumOff val="60000"/>
                </a:schemeClr>
              </a:buClr>
            </a:pPr>
            <a:endParaRPr lang="en-US" sz="2000" dirty="0"/>
          </a:p>
          <a:p>
            <a:pPr marL="342900" indent="-342900">
              <a:buClr>
                <a:schemeClr val="bg2">
                  <a:lumMod val="40000"/>
                  <a:lumOff val="60000"/>
                </a:schemeClr>
              </a:buClr>
              <a:buFont typeface="Arial" panose="020B0604020202020204" pitchFamily="34" charset="0"/>
              <a:buChar char="•"/>
            </a:pPr>
            <a:r>
              <a:rPr lang="en-US" sz="2000" dirty="0"/>
              <a:t>Level III is sometimes described as environmental listening (temperature, energy levels...).</a:t>
            </a:r>
          </a:p>
        </p:txBody>
      </p:sp>
    </p:spTree>
    <p:extLst>
      <p:ext uri="{BB962C8B-B14F-4D97-AF65-F5344CB8AC3E}">
        <p14:creationId xmlns:p14="http://schemas.microsoft.com/office/powerpoint/2010/main" val="982688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315200" cy="685800"/>
          </a:xfrm>
        </p:spPr>
        <p:txBody>
          <a:bodyPr>
            <a:normAutofit/>
          </a:bodyPr>
          <a:lstStyle/>
          <a:p>
            <a:pPr algn="ctr"/>
            <a:r>
              <a:rPr lang="en-US" sz="4000" dirty="0">
                <a:solidFill>
                  <a:schemeClr val="tx1"/>
                </a:solidFill>
              </a:rPr>
              <a:t>Effective Feedback</a:t>
            </a:r>
          </a:p>
        </p:txBody>
      </p:sp>
      <p:sp>
        <p:nvSpPr>
          <p:cNvPr id="4" name="Content Placeholder 6"/>
          <p:cNvSpPr txBox="1">
            <a:spLocks/>
          </p:cNvSpPr>
          <p:nvPr/>
        </p:nvSpPr>
        <p:spPr>
          <a:xfrm>
            <a:off x="914400" y="2636837"/>
            <a:ext cx="3703320" cy="3687763"/>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t>Be credible and trustworthy</a:t>
            </a:r>
          </a:p>
          <a:p>
            <a:r>
              <a:rPr lang="en-US" sz="2000" dirty="0"/>
              <a:t>Be aware of timing and place</a:t>
            </a:r>
          </a:p>
          <a:p>
            <a:r>
              <a:rPr lang="en-US" sz="2000" dirty="0"/>
              <a:t>Convey with good intentions</a:t>
            </a:r>
          </a:p>
          <a:p>
            <a:r>
              <a:rPr lang="en-US" sz="2000" dirty="0"/>
              <a:t>Be selective and specific</a:t>
            </a:r>
          </a:p>
          <a:p>
            <a:r>
              <a:rPr lang="en-US" sz="2000" dirty="0"/>
              <a:t>Be balanced and honest</a:t>
            </a:r>
          </a:p>
          <a:p>
            <a:r>
              <a:rPr lang="en-US" sz="2000" dirty="0"/>
              <a:t>Be clear and actionable</a:t>
            </a:r>
          </a:p>
        </p:txBody>
      </p:sp>
      <p:sp>
        <p:nvSpPr>
          <p:cNvPr id="6" name="Text Placeholder 5"/>
          <p:cNvSpPr txBox="1">
            <a:spLocks/>
          </p:cNvSpPr>
          <p:nvPr/>
        </p:nvSpPr>
        <p:spPr>
          <a:xfrm>
            <a:off x="914400" y="2022754"/>
            <a:ext cx="2743200" cy="614083"/>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a:r>
              <a:rPr lang="en-US" u="sng" dirty="0">
                <a:solidFill>
                  <a:schemeClr val="accent2">
                    <a:lumMod val="40000"/>
                    <a:lumOff val="60000"/>
                  </a:schemeClr>
                </a:solidFill>
              </a:rPr>
              <a:t>Giving Feedback</a:t>
            </a:r>
          </a:p>
        </p:txBody>
      </p:sp>
      <p:sp>
        <p:nvSpPr>
          <p:cNvPr id="7" name="Content Placeholder 8"/>
          <p:cNvSpPr txBox="1">
            <a:spLocks/>
          </p:cNvSpPr>
          <p:nvPr/>
        </p:nvSpPr>
        <p:spPr>
          <a:xfrm>
            <a:off x="4617720" y="2604882"/>
            <a:ext cx="3611880" cy="3687763"/>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a:t>Be receptive not defensive</a:t>
            </a:r>
          </a:p>
          <a:p>
            <a:r>
              <a:rPr lang="en-US" sz="2000" dirty="0"/>
              <a:t>Listen and ask questions for understanding</a:t>
            </a:r>
          </a:p>
          <a:p>
            <a:r>
              <a:rPr lang="en-US" sz="2000" dirty="0"/>
              <a:t>Be appreciative</a:t>
            </a:r>
          </a:p>
          <a:p>
            <a:r>
              <a:rPr lang="en-US" sz="2000" dirty="0"/>
              <a:t>Use judgment on what is useful and use it!</a:t>
            </a:r>
          </a:p>
        </p:txBody>
      </p:sp>
      <p:sp>
        <p:nvSpPr>
          <p:cNvPr id="8" name="Text Placeholder 7"/>
          <p:cNvSpPr txBox="1">
            <a:spLocks/>
          </p:cNvSpPr>
          <p:nvPr/>
        </p:nvSpPr>
        <p:spPr>
          <a:xfrm>
            <a:off x="4800601" y="2033815"/>
            <a:ext cx="3429000" cy="61408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u="sng" dirty="0">
                <a:solidFill>
                  <a:schemeClr val="accent2">
                    <a:lumMod val="40000"/>
                    <a:lumOff val="60000"/>
                  </a:schemeClr>
                </a:solidFill>
              </a:rPr>
              <a:t>Receiving Feedback</a:t>
            </a:r>
          </a:p>
        </p:txBody>
      </p:sp>
    </p:spTree>
    <p:extLst>
      <p:ext uri="{BB962C8B-B14F-4D97-AF65-F5344CB8AC3E}">
        <p14:creationId xmlns:p14="http://schemas.microsoft.com/office/powerpoint/2010/main" val="762505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0"/>
            <a:ext cx="7315200" cy="609600"/>
          </a:xfrm>
        </p:spPr>
        <p:txBody>
          <a:bodyPr>
            <a:normAutofit/>
          </a:bodyPr>
          <a:lstStyle/>
          <a:p>
            <a:pPr algn="ctr"/>
            <a:r>
              <a:rPr lang="en-US" sz="4000" dirty="0">
                <a:solidFill>
                  <a:schemeClr val="tx1"/>
                </a:solidFill>
              </a:rPr>
              <a:t>Teaming Models</a:t>
            </a:r>
          </a:p>
        </p:txBody>
      </p:sp>
      <p:sp>
        <p:nvSpPr>
          <p:cNvPr id="3" name="Subtitle 2"/>
          <p:cNvSpPr>
            <a:spLocks noGrp="1"/>
          </p:cNvSpPr>
          <p:nvPr>
            <p:ph type="subTitle" idx="1"/>
          </p:nvPr>
        </p:nvSpPr>
        <p:spPr>
          <a:xfrm>
            <a:off x="914400" y="2209800"/>
            <a:ext cx="7315200" cy="2133600"/>
          </a:xfrm>
        </p:spPr>
        <p:txBody>
          <a:bodyPr>
            <a:normAutofit/>
          </a:bodyPr>
          <a:lstStyle/>
          <a:p>
            <a:pPr marL="457200" indent="-457200" algn="l">
              <a:buFont typeface="Arial" panose="020B0604020202020204" pitchFamily="34" charset="0"/>
              <a:buChar char="•"/>
            </a:pPr>
            <a:r>
              <a:rPr lang="en-US" dirty="0"/>
              <a:t>Tuckman-Forming, Storming, Norming, Performing</a:t>
            </a:r>
          </a:p>
          <a:p>
            <a:pPr marL="457200" indent="-457200" algn="l">
              <a:buFont typeface="Arial" panose="020B0604020202020204" pitchFamily="34" charset="0"/>
              <a:buChar char="•"/>
            </a:pPr>
            <a:r>
              <a:rPr lang="en-US" dirty="0"/>
              <a:t>Drexler-Sibbet</a:t>
            </a:r>
          </a:p>
          <a:p>
            <a:pPr marL="457200" indent="-457200" algn="l">
              <a:buFont typeface="Arial" panose="020B0604020202020204" pitchFamily="34" charset="0"/>
              <a:buChar char="•"/>
            </a:pPr>
            <a:r>
              <a:rPr lang="en-US" dirty="0"/>
              <a:t>GRPI/ARCI</a:t>
            </a:r>
          </a:p>
          <a:p>
            <a:pPr algn="l"/>
            <a:endParaRPr lang="en-US" dirty="0"/>
          </a:p>
          <a:p>
            <a:pPr algn="l"/>
            <a:endParaRPr lang="en-US" dirty="0"/>
          </a:p>
        </p:txBody>
      </p:sp>
    </p:spTree>
    <p:extLst>
      <p:ext uri="{BB962C8B-B14F-4D97-AF65-F5344CB8AC3E}">
        <p14:creationId xmlns:p14="http://schemas.microsoft.com/office/powerpoint/2010/main" val="311586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72400" cy="990600"/>
          </a:xfrm>
        </p:spPr>
        <p:txBody>
          <a:bodyPr/>
          <a:lstStyle/>
          <a:p>
            <a:pPr algn="ctr"/>
            <a:r>
              <a:rPr lang="en-US" sz="4000" dirty="0">
                <a:solidFill>
                  <a:schemeClr val="tx1"/>
                </a:solidFill>
              </a:rPr>
              <a:t>Comparing Management and Leadership</a:t>
            </a:r>
          </a:p>
        </p:txBody>
      </p:sp>
      <p:sp>
        <p:nvSpPr>
          <p:cNvPr id="3" name="Subtitle 2"/>
          <p:cNvSpPr>
            <a:spLocks noGrp="1"/>
          </p:cNvSpPr>
          <p:nvPr>
            <p:ph type="body" idx="1"/>
          </p:nvPr>
        </p:nvSpPr>
        <p:spPr>
          <a:xfrm>
            <a:off x="530352" y="1905000"/>
            <a:ext cx="7772400" cy="4495800"/>
          </a:xfrm>
        </p:spPr>
        <p:txBody>
          <a:bodyPr>
            <a:normAutofit/>
          </a:bodyPr>
          <a:lstStyle/>
          <a:p>
            <a:pPr marL="982980" lvl="1" indent="-342900">
              <a:buFont typeface="Arial" panose="020B0604020202020204" pitchFamily="34" charset="0"/>
              <a:buChar char="•"/>
            </a:pPr>
            <a:endParaRPr lang="en-US" dirty="0"/>
          </a:p>
          <a:p>
            <a:pPr marL="982980" lvl="1" indent="-342900">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3587429"/>
              </p:ext>
            </p:extLst>
          </p:nvPr>
        </p:nvGraphicFramePr>
        <p:xfrm>
          <a:off x="685800" y="1889760"/>
          <a:ext cx="7772400" cy="4206240"/>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tblGrid>
              <a:tr h="370840">
                <a:tc>
                  <a:txBody>
                    <a:bodyPr/>
                    <a:lstStyle/>
                    <a:p>
                      <a:r>
                        <a:rPr lang="en-US" b="1" dirty="0">
                          <a:solidFill>
                            <a:schemeClr val="tx2">
                              <a:lumMod val="90000"/>
                            </a:schemeClr>
                          </a:solidFill>
                        </a:rPr>
                        <a:t>CONTROLLING</a:t>
                      </a:r>
                      <a:r>
                        <a:rPr lang="en-US" b="1" baseline="0" dirty="0">
                          <a:solidFill>
                            <a:schemeClr val="tx2">
                              <a:lumMod val="90000"/>
                            </a:schemeClr>
                          </a:solidFill>
                        </a:rPr>
                        <a:t> AND PROBLEM SOLVING</a:t>
                      </a:r>
                      <a:endParaRPr lang="en-US" b="1" dirty="0">
                        <a:solidFill>
                          <a:schemeClr val="tx2">
                            <a:lumMod val="90000"/>
                          </a:schemeClr>
                        </a:solidFill>
                      </a:endParaRPr>
                    </a:p>
                    <a:p>
                      <a:pPr marL="285750" indent="-285750">
                        <a:buFont typeface="Arial" panose="020B0604020202020204" pitchFamily="34" charset="0"/>
                        <a:buChar char="•"/>
                      </a:pPr>
                      <a:r>
                        <a:rPr lang="en-US" b="0" dirty="0">
                          <a:solidFill>
                            <a:schemeClr val="tx1"/>
                          </a:solidFill>
                        </a:rPr>
                        <a:t>Control mechanisms compare system behavior w/ plan and take action when necessary</a:t>
                      </a:r>
                    </a:p>
                    <a:p>
                      <a:pPr marL="285750" indent="-285750">
                        <a:buFont typeface="Arial" panose="020B0604020202020204" pitchFamily="34" charset="0"/>
                        <a:buChar char="•"/>
                      </a:pPr>
                      <a:r>
                        <a:rPr lang="en-US" b="0" dirty="0">
                          <a:solidFill>
                            <a:schemeClr val="tx1"/>
                          </a:solidFill>
                        </a:rPr>
                        <a:t>Planning sets targets</a:t>
                      </a:r>
                    </a:p>
                    <a:p>
                      <a:pPr marL="285750" indent="-285750">
                        <a:buFont typeface="Arial" panose="020B0604020202020204" pitchFamily="34" charset="0"/>
                        <a:buChar char="•"/>
                      </a:pPr>
                      <a:r>
                        <a:rPr lang="en-US" b="0" dirty="0">
                          <a:solidFill>
                            <a:schemeClr val="tx1"/>
                          </a:solidFill>
                        </a:rPr>
                        <a:t>Organizing builds organization to achieve targets</a:t>
                      </a:r>
                    </a:p>
                    <a:p>
                      <a:pPr marL="285750" indent="-285750">
                        <a:buFont typeface="Arial" panose="020B0604020202020204" pitchFamily="34" charset="0"/>
                        <a:buChar char="•"/>
                      </a:pPr>
                      <a:r>
                        <a:rPr lang="en-US" b="0" dirty="0">
                          <a:solidFill>
                            <a:schemeClr val="tx1"/>
                          </a:solidFill>
                        </a:rPr>
                        <a:t>Control</a:t>
                      </a:r>
                      <a:r>
                        <a:rPr lang="en-US" b="0" baseline="0" dirty="0">
                          <a:solidFill>
                            <a:schemeClr val="tx1"/>
                          </a:solidFill>
                        </a:rPr>
                        <a:t> process makes certain quality lapses are spotted immediately</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chemeClr val="tx2">
                              <a:lumMod val="90000"/>
                            </a:schemeClr>
                          </a:solidFill>
                        </a:rPr>
                        <a:t>MOTIVATING</a:t>
                      </a:r>
                      <a:r>
                        <a:rPr lang="en-US" b="1" baseline="0" dirty="0">
                          <a:solidFill>
                            <a:schemeClr val="tx2">
                              <a:lumMod val="90000"/>
                            </a:schemeClr>
                          </a:solidFill>
                        </a:rPr>
                        <a:t> PEOPLE</a:t>
                      </a:r>
                      <a:endParaRPr lang="en-US" b="1" dirty="0">
                        <a:solidFill>
                          <a:schemeClr val="tx2">
                            <a:lumMod val="90000"/>
                          </a:schemeClr>
                        </a:solidFill>
                      </a:endParaRPr>
                    </a:p>
                    <a:p>
                      <a:pPr marL="285750" indent="-285750">
                        <a:buFont typeface="Arial" panose="020B0604020202020204" pitchFamily="34" charset="0"/>
                        <a:buChar char="•"/>
                      </a:pPr>
                      <a:r>
                        <a:rPr lang="en-US" b="0" dirty="0">
                          <a:solidFill>
                            <a:schemeClr val="tx1"/>
                          </a:solidFill>
                        </a:rPr>
                        <a:t>Articulate vision in manner that stresses values audience leader is addressing</a:t>
                      </a:r>
                    </a:p>
                    <a:p>
                      <a:pPr marL="285750" indent="-285750">
                        <a:buFont typeface="Arial" panose="020B0604020202020204" pitchFamily="34" charset="0"/>
                        <a:buChar char="•"/>
                      </a:pPr>
                      <a:r>
                        <a:rPr lang="en-US" b="0" dirty="0">
                          <a:solidFill>
                            <a:schemeClr val="tx1"/>
                          </a:solidFill>
                        </a:rPr>
                        <a:t>Involve people in deciding how to achieve the agency vision (or part most relevant to a particular individual – gives people a sense of context and ownership)</a:t>
                      </a:r>
                    </a:p>
                    <a:p>
                      <a:pPr marL="285750" indent="-285750">
                        <a:buFont typeface="Arial" panose="020B0604020202020204" pitchFamily="34" charset="0"/>
                        <a:buChar char="•"/>
                      </a:pPr>
                      <a:r>
                        <a:rPr lang="en-US" b="0" dirty="0">
                          <a:solidFill>
                            <a:schemeClr val="tx1"/>
                          </a:solidFill>
                        </a:rPr>
                        <a:t>Support</a:t>
                      </a:r>
                      <a:r>
                        <a:rPr lang="en-US" b="0" baseline="0" dirty="0">
                          <a:solidFill>
                            <a:schemeClr val="tx1"/>
                          </a:solidFill>
                        </a:rPr>
                        <a:t> employee efforts to realize vision by providing:</a:t>
                      </a:r>
                    </a:p>
                    <a:p>
                      <a:pPr marL="568325" indent="-284163">
                        <a:buFont typeface="Arial" panose="020B0604020202020204" pitchFamily="34" charset="0"/>
                        <a:buChar char="•"/>
                      </a:pPr>
                      <a:r>
                        <a:rPr lang="en-US" b="0" dirty="0">
                          <a:solidFill>
                            <a:schemeClr val="tx1"/>
                          </a:solidFill>
                        </a:rPr>
                        <a:t>Coaching</a:t>
                      </a:r>
                    </a:p>
                    <a:p>
                      <a:pPr marL="568325" indent="-284163">
                        <a:buFont typeface="Arial" panose="020B0604020202020204" pitchFamily="34" charset="0"/>
                        <a:buChar char="•"/>
                      </a:pPr>
                      <a:r>
                        <a:rPr lang="en-US" b="0" dirty="0">
                          <a:solidFill>
                            <a:schemeClr val="tx1"/>
                          </a:solidFill>
                        </a:rPr>
                        <a:t>Feedback</a:t>
                      </a:r>
                    </a:p>
                    <a:p>
                      <a:pPr marL="568325" indent="-284163">
                        <a:buFont typeface="Arial" panose="020B0604020202020204" pitchFamily="34" charset="0"/>
                        <a:buChar char="•"/>
                      </a:pPr>
                      <a:r>
                        <a:rPr lang="en-US" b="0" dirty="0">
                          <a:solidFill>
                            <a:schemeClr val="tx1"/>
                          </a:solidFill>
                        </a:rPr>
                        <a:t>Role modeling</a:t>
                      </a:r>
                    </a:p>
                    <a:p>
                      <a:pPr marL="568325" indent="-284163">
                        <a:buFont typeface="Arial" panose="020B0604020202020204" pitchFamily="34" charset="0"/>
                        <a:buChar char="•"/>
                      </a:pPr>
                      <a:r>
                        <a:rPr lang="en-US" b="0" dirty="0">
                          <a:solidFill>
                            <a:schemeClr val="tx1"/>
                          </a:solidFill>
                        </a:rPr>
                        <a:t>Recognize and reward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07601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762000"/>
          </a:xfrm>
        </p:spPr>
        <p:txBody>
          <a:bodyPr/>
          <a:lstStyle/>
          <a:p>
            <a:pPr algn="ct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4000" dirty="0">
                <a:solidFill>
                  <a:schemeClr val="tx1"/>
                </a:solidFill>
              </a:rPr>
              <a:t>Successful Teams</a:t>
            </a:r>
            <a:endParaRPr lang="en-US" sz="2000" dirty="0">
              <a:solidFill>
                <a:schemeClr val="tx1"/>
              </a:solidFill>
            </a:endParaRPr>
          </a:p>
        </p:txBody>
      </p:sp>
      <p:sp>
        <p:nvSpPr>
          <p:cNvPr id="3" name="Subtitle 2"/>
          <p:cNvSpPr>
            <a:spLocks noGrp="1"/>
          </p:cNvSpPr>
          <p:nvPr>
            <p:ph type="body" idx="1"/>
          </p:nvPr>
        </p:nvSpPr>
        <p:spPr>
          <a:xfrm>
            <a:off x="530352" y="1905000"/>
            <a:ext cx="8308848" cy="4495800"/>
          </a:xfrm>
        </p:spPr>
        <p:txBody>
          <a:bodyPr>
            <a:normAutofit/>
          </a:bodyPr>
          <a:lstStyle/>
          <a:p>
            <a:pPr marL="982980" lvl="1" indent="-342900">
              <a:buFont typeface="Arial" panose="020B0604020202020204" pitchFamily="34" charset="0"/>
              <a:buChar char="•"/>
            </a:pPr>
            <a:endParaRPr lang="en-US" dirty="0"/>
          </a:p>
          <a:p>
            <a:pPr marL="982980" lvl="1" indent="-342900">
              <a:buFont typeface="Arial" panose="020B0604020202020204" pitchFamily="34" charset="0"/>
              <a:buChar char="•"/>
            </a:pPr>
            <a:endParaRPr lang="en-US" dirty="0"/>
          </a:p>
        </p:txBody>
      </p:sp>
      <p:sp>
        <p:nvSpPr>
          <p:cNvPr id="6" name="TextBox 5"/>
          <p:cNvSpPr txBox="1"/>
          <p:nvPr/>
        </p:nvSpPr>
        <p:spPr>
          <a:xfrm>
            <a:off x="914400" y="5257800"/>
            <a:ext cx="7315200" cy="646331"/>
          </a:xfrm>
          <a:prstGeom prst="rect">
            <a:avLst/>
          </a:prstGeom>
          <a:solidFill>
            <a:schemeClr val="tx1"/>
          </a:solidFill>
          <a:ln>
            <a:solidFill>
              <a:schemeClr val="bg1"/>
            </a:solidFill>
          </a:ln>
        </p:spPr>
        <p:txBody>
          <a:bodyPr wrap="square" rtlCol="0">
            <a:spAutoFit/>
          </a:bodyPr>
          <a:lstStyle/>
          <a:p>
            <a:r>
              <a:rPr lang="en-US" dirty="0">
                <a:hlinkClick r:id="rId3"/>
              </a:rPr>
              <a:t>https://www.ted.com/talks/margaret_heffernan_why_it_s_time_to_forget_the_pecking_order_at_work?language=en</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350" y="2062162"/>
            <a:ext cx="7353300" cy="2733675"/>
          </a:xfrm>
          <a:prstGeom prst="rect">
            <a:avLst/>
          </a:prstGeom>
        </p:spPr>
      </p:pic>
    </p:spTree>
    <p:extLst>
      <p:ext uri="{BB962C8B-B14F-4D97-AF65-F5344CB8AC3E}">
        <p14:creationId xmlns:p14="http://schemas.microsoft.com/office/powerpoint/2010/main" val="3353964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83336"/>
            <a:ext cx="7312151" cy="664464"/>
          </a:xfrm>
        </p:spPr>
        <p:txBody>
          <a:bodyPr/>
          <a:lstStyle/>
          <a:p>
            <a:pPr algn="ctr"/>
            <a:r>
              <a:rPr lang="en-US" sz="4000" dirty="0">
                <a:solidFill>
                  <a:schemeClr val="tx1"/>
                </a:solidFill>
              </a:rPr>
              <a:t>Tuckman Model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12" y="2028825"/>
            <a:ext cx="4600575" cy="3457575"/>
          </a:xfrm>
          <a:prstGeom prst="rect">
            <a:avLst/>
          </a:prstGeom>
        </p:spPr>
      </p:pic>
    </p:spTree>
    <p:extLst>
      <p:ext uri="{BB962C8B-B14F-4D97-AF65-F5344CB8AC3E}">
        <p14:creationId xmlns:p14="http://schemas.microsoft.com/office/powerpoint/2010/main" val="157625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1011936"/>
            <a:ext cx="7315200" cy="740664"/>
          </a:xfrm>
        </p:spPr>
        <p:txBody>
          <a:bodyPr/>
          <a:lstStyle/>
          <a:p>
            <a:pPr algn="ctr"/>
            <a:r>
              <a:rPr lang="en-US" sz="4000" dirty="0">
                <a:solidFill>
                  <a:schemeClr val="tx1"/>
                </a:solidFill>
              </a:rPr>
              <a:t>Phases of Team Development</a:t>
            </a:r>
          </a:p>
        </p:txBody>
      </p:sp>
      <p:graphicFrame>
        <p:nvGraphicFramePr>
          <p:cNvPr id="6" name="Content Placeholder 9"/>
          <p:cNvGraphicFramePr>
            <a:graphicFrameLocks/>
          </p:cNvGraphicFramePr>
          <p:nvPr>
            <p:extLst>
              <p:ext uri="{D42A27DB-BD31-4B8C-83A1-F6EECF244321}">
                <p14:modId xmlns:p14="http://schemas.microsoft.com/office/powerpoint/2010/main" val="24087077"/>
              </p:ext>
            </p:extLst>
          </p:nvPr>
        </p:nvGraphicFramePr>
        <p:xfrm>
          <a:off x="762000" y="1219200"/>
          <a:ext cx="7620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467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87" y="304800"/>
            <a:ext cx="7772400" cy="662709"/>
          </a:xfrm>
        </p:spPr>
        <p:txBody>
          <a:bodyPr/>
          <a:lstStyle/>
          <a:p>
            <a:pPr algn="ctr"/>
            <a:r>
              <a:rPr lang="en-US" sz="4800" dirty="0">
                <a:cs typeface="Arial"/>
              </a:rPr>
              <a:t/>
            </a:r>
            <a:br>
              <a:rPr lang="en-US" sz="4800" dirty="0">
                <a:cs typeface="Arial"/>
              </a:rPr>
            </a:br>
            <a:r>
              <a:rPr lang="en-US" sz="3200" dirty="0">
                <a:solidFill>
                  <a:schemeClr val="tx1"/>
                </a:solidFill>
                <a:cs typeface="Arial"/>
              </a:rPr>
              <a:t>Drexler/Sibbet Team Performance Model</a:t>
            </a:r>
            <a:endParaRPr lang="en-US" sz="32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028700"/>
            <a:ext cx="8572500" cy="5676900"/>
          </a:xfrm>
          <a:prstGeom prst="rect">
            <a:avLst/>
          </a:prstGeom>
        </p:spPr>
      </p:pic>
    </p:spTree>
    <p:extLst>
      <p:ext uri="{BB962C8B-B14F-4D97-AF65-F5344CB8AC3E}">
        <p14:creationId xmlns:p14="http://schemas.microsoft.com/office/powerpoint/2010/main" val="26142565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1726"/>
            <a:ext cx="7315200" cy="627474"/>
          </a:xfrm>
        </p:spPr>
        <p:txBody>
          <a:bodyPr/>
          <a:lstStyle/>
          <a:p>
            <a:pPr algn="ctr"/>
            <a:r>
              <a:rPr lang="en-US" sz="4000" dirty="0">
                <a:solidFill>
                  <a:schemeClr val="tx1"/>
                </a:solidFill>
              </a:rPr>
              <a:t>GRPI Model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0"/>
            <a:ext cx="8991600" cy="5562600"/>
          </a:xfrm>
          <a:prstGeom prst="rect">
            <a:avLst/>
          </a:prstGeom>
        </p:spPr>
      </p:pic>
    </p:spTree>
    <p:extLst>
      <p:ext uri="{BB962C8B-B14F-4D97-AF65-F5344CB8AC3E}">
        <p14:creationId xmlns:p14="http://schemas.microsoft.com/office/powerpoint/2010/main" val="4292236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5526"/>
            <a:ext cx="7315200" cy="627474"/>
          </a:xfrm>
        </p:spPr>
        <p:txBody>
          <a:bodyPr/>
          <a:lstStyle/>
          <a:p>
            <a:pPr algn="ctr"/>
            <a:r>
              <a:rPr lang="en-US" sz="4000" dirty="0">
                <a:solidFill>
                  <a:schemeClr val="tx1"/>
                </a:solidFill>
              </a:rPr>
              <a:t>ARCI Model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14450"/>
            <a:ext cx="8839200" cy="5314950"/>
          </a:xfrm>
          <a:prstGeom prst="rect">
            <a:avLst/>
          </a:prstGeom>
        </p:spPr>
      </p:pic>
    </p:spTree>
    <p:extLst>
      <p:ext uri="{BB962C8B-B14F-4D97-AF65-F5344CB8AC3E}">
        <p14:creationId xmlns:p14="http://schemas.microsoft.com/office/powerpoint/2010/main" val="19527394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627474"/>
          </a:xfrm>
        </p:spPr>
        <p:txBody>
          <a:bodyPr/>
          <a:lstStyle/>
          <a:p>
            <a:pPr algn="ctr"/>
            <a:r>
              <a:rPr lang="en-US" sz="4000" dirty="0">
                <a:solidFill>
                  <a:schemeClr val="tx1"/>
                </a:solidFill>
              </a:rPr>
              <a:t>Group Exercise - ”Team Tower”</a:t>
            </a:r>
          </a:p>
        </p:txBody>
      </p:sp>
      <p:sp>
        <p:nvSpPr>
          <p:cNvPr id="5" name="Content Placeholder 3"/>
          <p:cNvSpPr txBox="1">
            <a:spLocks/>
          </p:cNvSpPr>
          <p:nvPr/>
        </p:nvSpPr>
        <p:spPr>
          <a:xfrm>
            <a:off x="914400" y="1958975"/>
            <a:ext cx="3657600" cy="4365625"/>
          </a:xfrm>
          <a:prstGeom prst="rect">
            <a:avLst/>
          </a:prstGeom>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indent="-457200">
              <a:buFont typeface="Arial" panose="020B0604020202020204" pitchFamily="34" charset="0"/>
              <a:buChar char="•"/>
            </a:pPr>
            <a:r>
              <a:rPr lang="en-US" sz="2800" dirty="0"/>
              <a:t>Build the tallest freestanding structure possible</a:t>
            </a:r>
          </a:p>
          <a:p>
            <a:pPr marL="457200" indent="-457200">
              <a:buFont typeface="Arial" panose="020B0604020202020204" pitchFamily="34" charset="0"/>
              <a:buChar char="•"/>
            </a:pPr>
            <a:r>
              <a:rPr lang="en-US" sz="2800" dirty="0"/>
              <a:t>Use only gumdrops and toothpicks</a:t>
            </a:r>
          </a:p>
          <a:p>
            <a:pPr marL="457200" indent="-457200">
              <a:buFont typeface="Arial" panose="020B0604020202020204" pitchFamily="34" charset="0"/>
              <a:buChar char="•"/>
            </a:pPr>
            <a:r>
              <a:rPr lang="en-US" sz="2800" dirty="0"/>
              <a:t>Ten minutes to complete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1981200"/>
            <a:ext cx="2400300" cy="3209925"/>
          </a:xfrm>
          <a:prstGeom prst="rect">
            <a:avLst/>
          </a:prstGeom>
        </p:spPr>
      </p:pic>
    </p:spTree>
    <p:extLst>
      <p:ext uri="{BB962C8B-B14F-4D97-AF65-F5344CB8AC3E}">
        <p14:creationId xmlns:p14="http://schemas.microsoft.com/office/powerpoint/2010/main" val="234287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02" y="762000"/>
            <a:ext cx="7337298" cy="752856"/>
          </a:xfrm>
        </p:spPr>
        <p:txBody>
          <a:bodyPr>
            <a:normAutofit/>
          </a:bodyPr>
          <a:lstStyle/>
          <a:p>
            <a:pPr algn="ctr"/>
            <a:r>
              <a:rPr lang="en-US" sz="4000" dirty="0">
                <a:solidFill>
                  <a:schemeClr val="tx1"/>
                </a:solidFill>
              </a:rPr>
              <a:t>Leading Teams Effectively</a:t>
            </a:r>
          </a:p>
        </p:txBody>
      </p:sp>
      <p:sp>
        <p:nvSpPr>
          <p:cNvPr id="7" name="Rectangle 6"/>
          <p:cNvSpPr/>
          <p:nvPr/>
        </p:nvSpPr>
        <p:spPr>
          <a:xfrm>
            <a:off x="892302" y="5410200"/>
            <a:ext cx="7337298" cy="369332"/>
          </a:xfrm>
          <a:prstGeom prst="rect">
            <a:avLst/>
          </a:prstGeom>
        </p:spPr>
        <p:txBody>
          <a:bodyPr wrap="square">
            <a:spAutoFit/>
          </a:bodyPr>
          <a:lstStyle/>
          <a:p>
            <a:pPr algn="ctr"/>
            <a:r>
              <a:rPr lang="en-US" u="sng" dirty="0">
                <a:latin typeface="Calibri" panose="020F0502020204030204" pitchFamily="34" charset="0"/>
                <a:ea typeface="Calibri" panose="020F0502020204030204" pitchFamily="34" charset="0"/>
              </a:rPr>
              <a:t>https://www.youtube.com/watch?v=KhoXFVQsIxw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25" y="1933575"/>
            <a:ext cx="7067550" cy="3324225"/>
          </a:xfrm>
          <a:prstGeom prst="rect">
            <a:avLst/>
          </a:prstGeom>
        </p:spPr>
      </p:pic>
    </p:spTree>
    <p:extLst>
      <p:ext uri="{BB962C8B-B14F-4D97-AF65-F5344CB8AC3E}">
        <p14:creationId xmlns:p14="http://schemas.microsoft.com/office/powerpoint/2010/main" val="975789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e Speed of Trust: The One Thing that Changes Everything (Unabridged) - Audiobook"/>
          <p:cNvSpPr>
            <a:spLocks noChangeAspect="1" noChangeArrowheads="1"/>
          </p:cNvSpPr>
          <p:nvPr/>
        </p:nvSpPr>
        <p:spPr bwMode="auto">
          <a:xfrm>
            <a:off x="3124200" y="5562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914400" y="609600"/>
            <a:ext cx="7315200" cy="1390650"/>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000" dirty="0">
                <a:solidFill>
                  <a:schemeClr val="tx1"/>
                </a:solidFill>
                <a:effectLst>
                  <a:outerShdw blurRad="38100" dist="38100" dir="2700000" algn="tl">
                    <a:srgbClr val="000000">
                      <a:alpha val="43137"/>
                    </a:srgbClr>
                  </a:outerShdw>
                </a:effectLst>
              </a:rPr>
              <a:t>Topic 5: </a:t>
            </a:r>
          </a:p>
          <a:p>
            <a:pPr algn="ctr"/>
            <a:r>
              <a:rPr lang="en-US" sz="4000" dirty="0">
                <a:solidFill>
                  <a:schemeClr val="tx1"/>
                </a:solidFill>
                <a:effectLst>
                  <a:outerShdw blurRad="38100" dist="38100" dir="2700000" algn="tl">
                    <a:srgbClr val="000000">
                      <a:alpha val="43137"/>
                    </a:srgbClr>
                  </a:outerShdw>
                </a:effectLst>
              </a:rPr>
              <a:t>Crucial Conversations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462" y="2524125"/>
            <a:ext cx="1743075" cy="2657475"/>
          </a:xfrm>
          <a:prstGeom prst="rect">
            <a:avLst/>
          </a:prstGeom>
        </p:spPr>
      </p:pic>
    </p:spTree>
    <p:extLst>
      <p:ext uri="{BB962C8B-B14F-4D97-AF65-F5344CB8AC3E}">
        <p14:creationId xmlns:p14="http://schemas.microsoft.com/office/powerpoint/2010/main" val="8011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762000"/>
            <a:ext cx="7772400" cy="762000"/>
          </a:xfrm>
        </p:spPr>
        <p:txBody>
          <a:bodyPr/>
          <a:lstStyle/>
          <a:p>
            <a:pPr algn="ctr"/>
            <a:r>
              <a:rPr lang="en-US" sz="4000" dirty="0">
                <a:solidFill>
                  <a:schemeClr val="tx1"/>
                </a:solidFill>
              </a:rPr>
              <a:t>Values</a:t>
            </a:r>
          </a:p>
        </p:txBody>
      </p:sp>
      <p:sp>
        <p:nvSpPr>
          <p:cNvPr id="3" name="Subtitle 2"/>
          <p:cNvSpPr>
            <a:spLocks noGrp="1"/>
          </p:cNvSpPr>
          <p:nvPr>
            <p:ph type="body" idx="1"/>
          </p:nvPr>
        </p:nvSpPr>
        <p:spPr>
          <a:xfrm>
            <a:off x="914400" y="1676400"/>
            <a:ext cx="7388352" cy="4114800"/>
          </a:xfrm>
        </p:spPr>
        <p:txBody>
          <a:bodyPr>
            <a:normAutofit/>
          </a:bodyPr>
          <a:lstStyle/>
          <a:p>
            <a:r>
              <a:rPr lang="en-US" dirty="0"/>
              <a:t>How we intend to live as we pursue our mission</a:t>
            </a:r>
          </a:p>
          <a:p>
            <a:endParaRPr lang="en-US" dirty="0"/>
          </a:p>
          <a:p>
            <a:r>
              <a:rPr lang="en-US" dirty="0"/>
              <a:t>Values are our deeply held beliefs of what is worth living for. Values come from many sources: parents, religion, schools, peers, people we admire, and the culture in which we live. We acquire many values during our formative years; others we acquire during our adult years. Values play a major role in the decisions we make and the behaviors we engage in. Thus, values are crucial when it comes to how we live our lives as individuals, and how we perform as members of teams and organizations.</a:t>
            </a:r>
          </a:p>
        </p:txBody>
      </p:sp>
    </p:spTree>
    <p:extLst>
      <p:ext uri="{BB962C8B-B14F-4D97-AF65-F5344CB8AC3E}">
        <p14:creationId xmlns:p14="http://schemas.microsoft.com/office/powerpoint/2010/main" val="12149953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914400"/>
            <a:ext cx="7315201" cy="1143000"/>
          </a:xfrm>
        </p:spPr>
        <p:txBody>
          <a:bodyPr>
            <a:noAutofit/>
          </a:bodyPr>
          <a:lstStyle/>
          <a:p>
            <a:pPr algn="ctr"/>
            <a:r>
              <a:rPr lang="en-US" sz="4000" dirty="0">
                <a:solidFill>
                  <a:schemeClr val="tx1"/>
                </a:solidFill>
              </a:rPr>
              <a:t>Three Elements of a Crucial Conversation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262" y="2533650"/>
            <a:ext cx="4181475" cy="3486150"/>
          </a:xfrm>
          <a:prstGeom prst="rect">
            <a:avLst/>
          </a:prstGeom>
        </p:spPr>
      </p:pic>
    </p:spTree>
    <p:extLst>
      <p:ext uri="{BB962C8B-B14F-4D97-AF65-F5344CB8AC3E}">
        <p14:creationId xmlns:p14="http://schemas.microsoft.com/office/powerpoint/2010/main" val="13594781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609600"/>
          </a:xfrm>
        </p:spPr>
        <p:txBody>
          <a:bodyPr>
            <a:normAutofit/>
          </a:bodyPr>
          <a:lstStyle/>
          <a:p>
            <a:pPr algn="ctr"/>
            <a:r>
              <a:rPr lang="en-US" sz="4000" dirty="0">
                <a:solidFill>
                  <a:schemeClr val="tx1"/>
                </a:solidFill>
              </a:rPr>
              <a:t>Mastering Crucial Conversations</a:t>
            </a:r>
          </a:p>
        </p:txBody>
      </p:sp>
      <p:sp>
        <p:nvSpPr>
          <p:cNvPr id="3" name="TextBox 2"/>
          <p:cNvSpPr txBox="1"/>
          <p:nvPr/>
        </p:nvSpPr>
        <p:spPr>
          <a:xfrm>
            <a:off x="914400" y="2402919"/>
            <a:ext cx="7315200" cy="2092881"/>
          </a:xfrm>
          <a:prstGeom prst="rect">
            <a:avLst/>
          </a:prstGeom>
          <a:noFill/>
        </p:spPr>
        <p:txBody>
          <a:bodyPr wrap="square" rtlCol="0">
            <a:spAutoFit/>
          </a:bodyPr>
          <a:lstStyle/>
          <a:p>
            <a:pPr marL="285750" indent="-285750">
              <a:buFont typeface="Arial" panose="020B0604020202020204" pitchFamily="34" charset="0"/>
              <a:buChar char="•"/>
            </a:pPr>
            <a:r>
              <a:rPr lang="en-US" sz="2600" dirty="0"/>
              <a:t>We can avoid them.</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We can face them and handle them poorly.</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We can face them and handle them well.</a:t>
            </a:r>
          </a:p>
        </p:txBody>
      </p:sp>
    </p:spTree>
    <p:extLst>
      <p:ext uri="{BB962C8B-B14F-4D97-AF65-F5344CB8AC3E}">
        <p14:creationId xmlns:p14="http://schemas.microsoft.com/office/powerpoint/2010/main" val="3992179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914400"/>
          </a:xfrm>
        </p:spPr>
        <p:txBody>
          <a:bodyPr>
            <a:normAutofit fontScale="90000"/>
          </a:bodyPr>
          <a:lstStyle/>
          <a:p>
            <a:pPr algn="ct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4400" dirty="0">
                <a:solidFill>
                  <a:schemeClr val="tx1"/>
                </a:solidFill>
              </a:rPr>
              <a:t>Difficult Conversations: </a:t>
            </a:r>
            <a:br>
              <a:rPr lang="en-US" sz="4400" dirty="0">
                <a:solidFill>
                  <a:schemeClr val="tx1"/>
                </a:solidFill>
              </a:rPr>
            </a:br>
            <a:r>
              <a:rPr lang="en-US" sz="4400" dirty="0">
                <a:solidFill>
                  <a:schemeClr val="tx1"/>
                </a:solidFill>
              </a:rPr>
              <a:t>9 Common Mistakes</a:t>
            </a:r>
          </a:p>
        </p:txBody>
      </p:sp>
      <p:sp>
        <p:nvSpPr>
          <p:cNvPr id="4" name="TextBox 3"/>
          <p:cNvSpPr txBox="1"/>
          <p:nvPr/>
        </p:nvSpPr>
        <p:spPr>
          <a:xfrm>
            <a:off x="914400" y="2590800"/>
            <a:ext cx="7315200" cy="1077218"/>
          </a:xfrm>
          <a:prstGeom prst="rect">
            <a:avLst/>
          </a:prstGeom>
          <a:noFill/>
        </p:spPr>
        <p:txBody>
          <a:bodyPr wrap="square" rtlCol="0">
            <a:spAutoFit/>
          </a:bodyPr>
          <a:lstStyle/>
          <a:p>
            <a:pPr algn="ctr"/>
            <a:r>
              <a:rPr lang="en-US" sz="3200" dirty="0"/>
              <a:t>Review the Harvard Business Review Article</a:t>
            </a:r>
          </a:p>
        </p:txBody>
      </p:sp>
      <p:sp>
        <p:nvSpPr>
          <p:cNvPr id="5" name="TextBox 4"/>
          <p:cNvSpPr txBox="1"/>
          <p:nvPr/>
        </p:nvSpPr>
        <p:spPr>
          <a:xfrm>
            <a:off x="914400" y="3810000"/>
            <a:ext cx="7315200" cy="707886"/>
          </a:xfrm>
          <a:prstGeom prst="rect">
            <a:avLst/>
          </a:prstGeom>
          <a:noFill/>
        </p:spPr>
        <p:txBody>
          <a:bodyPr wrap="square" rtlCol="0">
            <a:spAutoFit/>
          </a:bodyPr>
          <a:lstStyle/>
          <a:p>
            <a:pPr algn="ctr"/>
            <a:r>
              <a:rPr lang="en-US" sz="2000" dirty="0"/>
              <a:t>https://hbr.org/2010/10/difficult-conversations-9-common-mistakes</a:t>
            </a:r>
          </a:p>
        </p:txBody>
      </p:sp>
    </p:spTree>
    <p:extLst>
      <p:ext uri="{BB962C8B-B14F-4D97-AF65-F5344CB8AC3E}">
        <p14:creationId xmlns:p14="http://schemas.microsoft.com/office/powerpoint/2010/main" val="26247434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914400"/>
          </a:xfrm>
        </p:spPr>
        <p:txBody>
          <a:bodyPr>
            <a:noAutofit/>
          </a:bodyPr>
          <a:lstStyle/>
          <a:p>
            <a:pPr algn="ctr"/>
            <a:r>
              <a:rPr lang="en-US" sz="4000" dirty="0">
                <a:solidFill>
                  <a:schemeClr val="tx1"/>
                </a:solidFill>
              </a:rPr>
              <a:t>Step-by-Step Checklist for Difficult Conversations</a:t>
            </a:r>
          </a:p>
        </p:txBody>
      </p:sp>
      <p:sp>
        <p:nvSpPr>
          <p:cNvPr id="4" name="TextBox 3"/>
          <p:cNvSpPr txBox="1"/>
          <p:nvPr/>
        </p:nvSpPr>
        <p:spPr>
          <a:xfrm>
            <a:off x="914400" y="2590800"/>
            <a:ext cx="7315200" cy="1077218"/>
          </a:xfrm>
          <a:prstGeom prst="rect">
            <a:avLst/>
          </a:prstGeom>
          <a:noFill/>
        </p:spPr>
        <p:txBody>
          <a:bodyPr wrap="square" rtlCol="0">
            <a:spAutoFit/>
          </a:bodyPr>
          <a:lstStyle/>
          <a:p>
            <a:pPr algn="ctr"/>
            <a:r>
              <a:rPr lang="en-US" sz="3200" dirty="0"/>
              <a:t>How to Prepare for Crucial Conversations</a:t>
            </a:r>
          </a:p>
        </p:txBody>
      </p:sp>
      <p:sp>
        <p:nvSpPr>
          <p:cNvPr id="5" name="TextBox 4"/>
          <p:cNvSpPr txBox="1"/>
          <p:nvPr/>
        </p:nvSpPr>
        <p:spPr>
          <a:xfrm>
            <a:off x="914400" y="3886200"/>
            <a:ext cx="7315200" cy="707886"/>
          </a:xfrm>
          <a:prstGeom prst="rect">
            <a:avLst/>
          </a:prstGeom>
          <a:noFill/>
        </p:spPr>
        <p:txBody>
          <a:bodyPr wrap="square" rtlCol="0">
            <a:spAutoFit/>
          </a:bodyPr>
          <a:lstStyle/>
          <a:p>
            <a:pPr algn="ctr"/>
            <a:r>
              <a:rPr lang="en-US" sz="2000" u="sng" dirty="0"/>
              <a:t>https://www.judyringer.com/resources/articles/we-have-to-talk-a-stepbystep-checklist-for-difficult-conversations.php</a:t>
            </a:r>
          </a:p>
        </p:txBody>
      </p:sp>
    </p:spTree>
    <p:extLst>
      <p:ext uri="{BB962C8B-B14F-4D97-AF65-F5344CB8AC3E}">
        <p14:creationId xmlns:p14="http://schemas.microsoft.com/office/powerpoint/2010/main" val="393817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990600"/>
          </a:xfrm>
        </p:spPr>
        <p:txBody>
          <a:bodyPr/>
          <a:lstStyle/>
          <a:p>
            <a:pPr algn="ctr"/>
            <a:r>
              <a:rPr lang="en-US" sz="4000" dirty="0">
                <a:solidFill>
                  <a:schemeClr val="tx1"/>
                </a:solidFill>
              </a:rPr>
              <a:t>Crucial Conversations Exercise</a:t>
            </a:r>
          </a:p>
        </p:txBody>
      </p:sp>
      <p:sp>
        <p:nvSpPr>
          <p:cNvPr id="3" name="Text Placeholder 2"/>
          <p:cNvSpPr>
            <a:spLocks noGrp="1"/>
          </p:cNvSpPr>
          <p:nvPr>
            <p:ph type="body" idx="1"/>
          </p:nvPr>
        </p:nvSpPr>
        <p:spPr>
          <a:xfrm>
            <a:off x="914400" y="2362200"/>
            <a:ext cx="7391400" cy="3124200"/>
          </a:xfrm>
        </p:spPr>
        <p:txBody>
          <a:bodyPr>
            <a:noAutofit/>
          </a:bodyPr>
          <a:lstStyle/>
          <a:p>
            <a:pPr marL="457200" indent="-457200">
              <a:buFont typeface="Arial" panose="020B0604020202020204" pitchFamily="34" charset="0"/>
              <a:buChar char="•"/>
            </a:pPr>
            <a:r>
              <a:rPr lang="en-US" sz="2600" dirty="0"/>
              <a:t>Select a partner</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Directly Face one Another…select opposites of a topic and Go!</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Debrief</a:t>
            </a:r>
          </a:p>
        </p:txBody>
      </p:sp>
    </p:spTree>
    <p:extLst>
      <p:ext uri="{BB962C8B-B14F-4D97-AF65-F5344CB8AC3E}">
        <p14:creationId xmlns:p14="http://schemas.microsoft.com/office/powerpoint/2010/main" val="423622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3297" y="1700855"/>
            <a:ext cx="4114800" cy="990599"/>
          </a:xfrm>
        </p:spPr>
        <p:txBody>
          <a:bodyPr>
            <a:normAutofit fontScale="90000"/>
          </a:bodyPr>
          <a:lstStyle/>
          <a:p>
            <a:pPr algn="ctr"/>
            <a:r>
              <a:rPr lang="en-US" sz="6000" dirty="0">
                <a:solidFill>
                  <a:srgbClr val="FF0000"/>
                </a:solidFill>
                <a:latin typeface="Baskerville Old Face" panose="02020602080505020303" pitchFamily="18" charset="0"/>
              </a:rPr>
              <a:t>                  </a:t>
            </a:r>
            <a:r>
              <a:rPr lang="en-US" sz="4400" dirty="0">
                <a:solidFill>
                  <a:schemeClr val="tx1"/>
                </a:solidFill>
                <a:latin typeface="Arial" panose="020B0604020202020204" pitchFamily="34" charset="0"/>
                <a:cs typeface="Arial" panose="020B0604020202020204" pitchFamily="34" charset="0"/>
              </a:rPr>
              <a:t>Questions?</a:t>
            </a:r>
            <a:endParaRPr lang="en-US" sz="60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4724400"/>
            <a:ext cx="6172200" cy="685800"/>
          </a:xfrm>
        </p:spPr>
        <p:txBody>
          <a:bodyPr>
            <a:normAutofit/>
          </a:bodyPr>
          <a:lstStyle/>
          <a:p>
            <a:pPr algn="l"/>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69842">
            <a:off x="278376" y="715018"/>
            <a:ext cx="2314575" cy="1971675"/>
          </a:xfrm>
          <a:prstGeom prst="rect">
            <a:avLst/>
          </a:prstGeom>
          <a:ln>
            <a:solidFill>
              <a:schemeClr val="bg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2166" y="3657600"/>
            <a:ext cx="4035229" cy="2871787"/>
          </a:xfrm>
          <a:prstGeom prst="rect">
            <a:avLst/>
          </a:prstGeom>
          <a:ln>
            <a:solidFill>
              <a:schemeClr val="tx2">
                <a:lumMod val="75000"/>
              </a:schemeClr>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1765">
            <a:off x="2110423" y="2036989"/>
            <a:ext cx="2457450" cy="1857375"/>
          </a:xfrm>
          <a:prstGeom prst="rect">
            <a:avLst/>
          </a:prstGeom>
          <a:ln>
            <a:solidFill>
              <a:schemeClr val="bg1"/>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73806">
            <a:off x="612075" y="3272226"/>
            <a:ext cx="2200326" cy="2247900"/>
          </a:xfrm>
          <a:prstGeom prst="rect">
            <a:avLst/>
          </a:prstGeom>
          <a:ln>
            <a:solidFill>
              <a:schemeClr val="bg1"/>
            </a:solidFill>
          </a:ln>
        </p:spPr>
      </p:pic>
    </p:spTree>
    <p:extLst>
      <p:ext uri="{BB962C8B-B14F-4D97-AF65-F5344CB8AC3E}">
        <p14:creationId xmlns:p14="http://schemas.microsoft.com/office/powerpoint/2010/main" val="36044543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3950"/>
            <a:ext cx="7315200" cy="2152650"/>
          </a:xfrm>
        </p:spPr>
        <p:txBody>
          <a:bodyPr>
            <a:noAutofit/>
          </a:bodyPr>
          <a:lstStyle/>
          <a:p>
            <a:pPr algn="ctr"/>
            <a:r>
              <a:rPr lang="en-US" sz="4000" dirty="0">
                <a:solidFill>
                  <a:schemeClr val="tx1"/>
                </a:solidFill>
              </a:rPr>
              <a:t>Topic 6: </a:t>
            </a:r>
            <a:br>
              <a:rPr lang="en-US" sz="4000" dirty="0">
                <a:solidFill>
                  <a:schemeClr val="tx1"/>
                </a:solidFill>
              </a:rPr>
            </a:br>
            <a:r>
              <a:rPr lang="en-US" sz="4000" dirty="0">
                <a:solidFill>
                  <a:schemeClr val="tx1"/>
                </a:solidFill>
              </a:rPr>
              <a:t>Skills for Managing &amp; Motivating Staff at All Levels to Perform &amp; Contribute to an Organization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212" y="3505200"/>
            <a:ext cx="2695575" cy="3124200"/>
          </a:xfrm>
          <a:prstGeom prst="rect">
            <a:avLst/>
          </a:prstGeom>
        </p:spPr>
      </p:pic>
    </p:spTree>
    <p:extLst>
      <p:ext uri="{BB962C8B-B14F-4D97-AF65-F5344CB8AC3E}">
        <p14:creationId xmlns:p14="http://schemas.microsoft.com/office/powerpoint/2010/main" val="12425256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816864"/>
          </a:xfrm>
        </p:spPr>
        <p:txBody>
          <a:bodyPr/>
          <a:lstStyle/>
          <a:p>
            <a:pPr algn="ctr"/>
            <a:r>
              <a:rPr lang="en-US" sz="3200" dirty="0">
                <a:solidFill>
                  <a:schemeClr val="tx1"/>
                </a:solidFill>
              </a:rPr>
              <a:t>Traits for Managing &amp; Motivating Others</a:t>
            </a:r>
            <a:r>
              <a:rPr lang="en-US" sz="2800" dirty="0">
                <a:solidFill>
                  <a:schemeClr val="tx1"/>
                </a:solidFill>
              </a:rPr>
              <a:t/>
            </a:r>
            <a:br>
              <a:rPr lang="en-US" sz="2800" dirty="0">
                <a:solidFill>
                  <a:schemeClr val="tx1"/>
                </a:solidFill>
              </a:rPr>
            </a:br>
            <a:r>
              <a:rPr lang="en-US" sz="2000" dirty="0">
                <a:solidFill>
                  <a:schemeClr val="tx1"/>
                </a:solidFill>
              </a:rPr>
              <a:t>Six Leadership Styles at a Glance</a:t>
            </a:r>
          </a:p>
        </p:txBody>
      </p:sp>
      <p:pic>
        <p:nvPicPr>
          <p:cNvPr id="7" name="Picture 6"/>
          <p:cNvPicPr>
            <a:picLocks noChangeAspect="1"/>
          </p:cNvPicPr>
          <p:nvPr/>
        </p:nvPicPr>
        <p:blipFill>
          <a:blip r:embed="rId3"/>
          <a:stretch>
            <a:fillRect/>
          </a:stretch>
        </p:blipFill>
        <p:spPr>
          <a:xfrm>
            <a:off x="819150" y="1066800"/>
            <a:ext cx="7486650" cy="5385326"/>
          </a:xfrm>
          <a:prstGeom prst="rect">
            <a:avLst/>
          </a:prstGeom>
          <a:ln>
            <a:solidFill>
              <a:schemeClr val="bg1"/>
            </a:solidFill>
          </a:ln>
        </p:spPr>
      </p:pic>
    </p:spTree>
    <p:extLst>
      <p:ext uri="{BB962C8B-B14F-4D97-AF65-F5344CB8AC3E}">
        <p14:creationId xmlns:p14="http://schemas.microsoft.com/office/powerpoint/2010/main" val="2224761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762000"/>
          </a:xfrm>
        </p:spPr>
        <p:txBody>
          <a:bodyPr/>
          <a:lstStyle/>
          <a:p>
            <a:pPr algn="ctr"/>
            <a:r>
              <a:rPr lang="en-US" sz="4000" dirty="0">
                <a:solidFill>
                  <a:schemeClr val="tx1"/>
                </a:solidFill>
              </a:rPr>
              <a:t>Maslow’s Hierarchy of Needs</a:t>
            </a:r>
            <a:endParaRPr lang="en-US" sz="2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512" y="1876425"/>
            <a:ext cx="4752975" cy="4524375"/>
          </a:xfrm>
          <a:prstGeom prst="rect">
            <a:avLst/>
          </a:prstGeom>
        </p:spPr>
      </p:pic>
    </p:spTree>
    <p:extLst>
      <p:ext uri="{BB962C8B-B14F-4D97-AF65-F5344CB8AC3E}">
        <p14:creationId xmlns:p14="http://schemas.microsoft.com/office/powerpoint/2010/main" val="2889366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066800"/>
            <a:ext cx="7315200" cy="1219200"/>
          </a:xfrm>
        </p:spPr>
        <p:txBody>
          <a:bodyPr>
            <a:normAutofit/>
          </a:bodyPr>
          <a:lstStyle/>
          <a:p>
            <a:pPr algn="ctr"/>
            <a:r>
              <a:rPr lang="en-US" sz="3600" dirty="0">
                <a:latin typeface="+mj-lt"/>
              </a:rPr>
              <a:t>But how do I motivate those around me?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275" y="2876550"/>
            <a:ext cx="2457450" cy="2457450"/>
          </a:xfrm>
          <a:prstGeom prst="rect">
            <a:avLst/>
          </a:prstGeom>
        </p:spPr>
      </p:pic>
    </p:spTree>
    <p:extLst>
      <p:ext uri="{BB962C8B-B14F-4D97-AF65-F5344CB8AC3E}">
        <p14:creationId xmlns:p14="http://schemas.microsoft.com/office/powerpoint/2010/main" val="394132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0352" y="609600"/>
            <a:ext cx="7772400" cy="914400"/>
          </a:xfrm>
        </p:spPr>
        <p:txBody>
          <a:bodyPr/>
          <a:lstStyle/>
          <a:p>
            <a:pPr algn="ctr"/>
            <a:r>
              <a:rPr lang="en-US" sz="4000" dirty="0">
                <a:solidFill>
                  <a:schemeClr val="tx1"/>
                </a:solidFill>
              </a:rPr>
              <a:t>Values</a:t>
            </a:r>
          </a:p>
        </p:txBody>
      </p:sp>
      <p:sp>
        <p:nvSpPr>
          <p:cNvPr id="5" name="Subtitle 2"/>
          <p:cNvSpPr>
            <a:spLocks noGrp="1"/>
          </p:cNvSpPr>
          <p:nvPr>
            <p:ph type="body" idx="1"/>
          </p:nvPr>
        </p:nvSpPr>
        <p:spPr>
          <a:xfrm>
            <a:off x="914400" y="1828800"/>
            <a:ext cx="7391400" cy="3429000"/>
          </a:xfrm>
        </p:spPr>
        <p:txBody>
          <a:bodyPr>
            <a:normAutofit fontScale="77500" lnSpcReduction="20000"/>
          </a:bodyPr>
          <a:lstStyle/>
          <a:p>
            <a:r>
              <a:rPr lang="en-US" sz="3200" dirty="0"/>
              <a:t>Exercises</a:t>
            </a:r>
          </a:p>
          <a:p>
            <a:pPr marL="514350" indent="-514350">
              <a:buFont typeface="+mj-lt"/>
              <a:buAutoNum type="alphaUcPeriod"/>
            </a:pPr>
            <a:r>
              <a:rPr lang="en-US" sz="3200" dirty="0"/>
              <a:t>What do you want your reputation to be?</a:t>
            </a:r>
          </a:p>
          <a:p>
            <a:endParaRPr lang="en-US" sz="3200" dirty="0"/>
          </a:p>
          <a:p>
            <a:pPr marL="514350" indent="-514350">
              <a:buFont typeface="+mj-lt"/>
              <a:buAutoNum type="alphaUcPeriod" startAt="2"/>
            </a:pPr>
            <a:r>
              <a:rPr lang="en-US" sz="3200" dirty="0"/>
              <a:t>FAR Subpart 1.1 – Purpose, Authority, Issuance</a:t>
            </a:r>
          </a:p>
          <a:p>
            <a:pPr marL="1097280" lvl="1" indent="-457200">
              <a:buAutoNum type="arabicPeriod"/>
            </a:pPr>
            <a:r>
              <a:rPr lang="en-US" sz="2800" dirty="0"/>
              <a:t>Identify core values that you see reflected in the document.</a:t>
            </a:r>
          </a:p>
          <a:p>
            <a:pPr marL="1097280" lvl="1" indent="-457200">
              <a:buAutoNum type="arabicPeriod"/>
            </a:pPr>
            <a:r>
              <a:rPr lang="en-US" sz="2800" dirty="0"/>
              <a:t>How do you see these values evidenced in Acquisition?</a:t>
            </a:r>
          </a:p>
          <a:p>
            <a:pPr marL="1097280" lvl="1" indent="-457200">
              <a:buAutoNum type="arabicPeriod"/>
            </a:pPr>
            <a:r>
              <a:rPr lang="en-US" sz="2800" dirty="0"/>
              <a:t>How can you promote these values as an Acquisition leader?</a:t>
            </a:r>
          </a:p>
        </p:txBody>
      </p:sp>
      <p:graphicFrame>
        <p:nvGraphicFramePr>
          <p:cNvPr id="2" name="Object 1"/>
          <p:cNvGraphicFramePr>
            <a:graphicFrameLocks noChangeAspect="1"/>
          </p:cNvGraphicFramePr>
          <p:nvPr>
            <p:extLst>
              <p:ext uri="{D42A27DB-BD31-4B8C-83A1-F6EECF244321}">
                <p14:modId xmlns:p14="http://schemas.microsoft.com/office/powerpoint/2010/main" val="3589729097"/>
              </p:ext>
            </p:extLst>
          </p:nvPr>
        </p:nvGraphicFramePr>
        <p:xfrm>
          <a:off x="2895600" y="5324475"/>
          <a:ext cx="914400" cy="771525"/>
        </p:xfrm>
        <a:graphic>
          <a:graphicData uri="http://schemas.openxmlformats.org/presentationml/2006/ole">
            <mc:AlternateContent xmlns:mc="http://schemas.openxmlformats.org/markup-compatibility/2006">
              <mc:Choice xmlns:v="urn:schemas-microsoft-com:vml" Requires="v">
                <p:oleObj spid="_x0000_s6288" name="Acrobat Document" showAsIcon="1" r:id="rId4" imgW="914400" imgH="771480" progId="Acrobat.Document.11">
                  <p:embed/>
                </p:oleObj>
              </mc:Choice>
              <mc:Fallback>
                <p:oleObj name="Acrobat Document" showAsIcon="1" r:id="rId4" imgW="914400" imgH="771480" progId="Acrobat.Document.11">
                  <p:embed/>
                  <p:pic>
                    <p:nvPicPr>
                      <p:cNvPr id="0" name=""/>
                      <p:cNvPicPr/>
                      <p:nvPr/>
                    </p:nvPicPr>
                    <p:blipFill>
                      <a:blip r:embed="rId5"/>
                      <a:stretch>
                        <a:fillRect/>
                      </a:stretch>
                    </p:blipFill>
                    <p:spPr>
                      <a:xfrm>
                        <a:off x="2895600" y="53244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533058283"/>
              </p:ext>
            </p:extLst>
          </p:nvPr>
        </p:nvGraphicFramePr>
        <p:xfrm>
          <a:off x="4419600" y="5324475"/>
          <a:ext cx="914400" cy="771525"/>
        </p:xfrm>
        <a:graphic>
          <a:graphicData uri="http://schemas.openxmlformats.org/presentationml/2006/ole">
            <mc:AlternateContent xmlns:mc="http://schemas.openxmlformats.org/markup-compatibility/2006">
              <mc:Choice xmlns:v="urn:schemas-microsoft-com:vml" Requires="v">
                <p:oleObj spid="_x0000_s6289" name="Acrobat Document" showAsIcon="1" r:id="rId6" imgW="914400" imgH="771480" progId="Acrobat.Document.11">
                  <p:embed/>
                </p:oleObj>
              </mc:Choice>
              <mc:Fallback>
                <p:oleObj name="Acrobat Document" showAsIcon="1" r:id="rId6" imgW="914400" imgH="771480" progId="Acrobat.Document.11">
                  <p:embed/>
                  <p:pic>
                    <p:nvPicPr>
                      <p:cNvPr id="0" name=""/>
                      <p:cNvPicPr/>
                      <p:nvPr/>
                    </p:nvPicPr>
                    <p:blipFill>
                      <a:blip r:embed="rId7"/>
                      <a:stretch>
                        <a:fillRect/>
                      </a:stretch>
                    </p:blipFill>
                    <p:spPr>
                      <a:xfrm>
                        <a:off x="4419600" y="5324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268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91400" cy="762000"/>
          </a:xfrm>
        </p:spPr>
        <p:txBody>
          <a:bodyPr/>
          <a:lstStyle/>
          <a:p>
            <a:pPr algn="ctr"/>
            <a:r>
              <a:rPr lang="en-US" sz="4000" dirty="0">
                <a:solidFill>
                  <a:schemeClr val="tx1"/>
                </a:solidFill>
              </a:rPr>
              <a:t>    Encourage the Heart</a:t>
            </a:r>
            <a:r>
              <a:rPr lang="en-US" sz="4000" baseline="30000" dirty="0">
                <a:solidFill>
                  <a:schemeClr val="tx1"/>
                </a:solidFill>
              </a:rPr>
              <a:t>*</a:t>
            </a:r>
          </a:p>
        </p:txBody>
      </p:sp>
      <p:sp>
        <p:nvSpPr>
          <p:cNvPr id="3" name="Subtitle 2"/>
          <p:cNvSpPr>
            <a:spLocks noGrp="1"/>
          </p:cNvSpPr>
          <p:nvPr>
            <p:ph type="body" idx="1"/>
          </p:nvPr>
        </p:nvSpPr>
        <p:spPr>
          <a:xfrm>
            <a:off x="914400" y="1828800"/>
            <a:ext cx="7315200" cy="3886200"/>
          </a:xfrm>
        </p:spPr>
        <p:txBody>
          <a:bodyPr>
            <a:normAutofit lnSpcReduction="10000"/>
          </a:bodyPr>
          <a:lstStyle/>
          <a:p>
            <a:pPr marL="342900" indent="-342900">
              <a:buFont typeface="Arial" panose="020B0604020202020204" pitchFamily="34" charset="0"/>
              <a:buChar char="•"/>
            </a:pPr>
            <a:r>
              <a:rPr lang="en-US" dirty="0"/>
              <a:t>Expect the Best</a:t>
            </a:r>
          </a:p>
          <a:p>
            <a:pPr marL="982980" lvl="1" indent="-342900">
              <a:buFont typeface="Arial" panose="020B0604020202020204" pitchFamily="34" charset="0"/>
              <a:buChar char="•"/>
            </a:pPr>
            <a:r>
              <a:rPr lang="en-US" dirty="0"/>
              <a:t>Show them you believe; set clear </a:t>
            </a:r>
          </a:p>
          <a:p>
            <a:pPr lvl="1" indent="0"/>
            <a:r>
              <a:rPr lang="en-US" dirty="0"/>
              <a:t>      goals/rules; give regular feedback</a:t>
            </a:r>
          </a:p>
          <a:p>
            <a:pPr marL="342900" indent="-342900">
              <a:buFont typeface="Arial" panose="020B0604020202020204" pitchFamily="34" charset="0"/>
              <a:buChar char="•"/>
            </a:pPr>
            <a:r>
              <a:rPr lang="en-US" dirty="0"/>
              <a:t>Personalize Recognition</a:t>
            </a:r>
          </a:p>
          <a:p>
            <a:pPr marL="982980" lvl="1" indent="-342900">
              <a:buFont typeface="Arial" panose="020B0604020202020204" pitchFamily="34" charset="0"/>
              <a:buChar char="•"/>
            </a:pPr>
            <a:r>
              <a:rPr lang="en-US" dirty="0"/>
              <a:t>Get close to people; be creative about </a:t>
            </a:r>
          </a:p>
          <a:p>
            <a:pPr lvl="1" indent="0"/>
            <a:r>
              <a:rPr lang="en-US" dirty="0"/>
              <a:t>      incentives; just say “thanks”</a:t>
            </a:r>
          </a:p>
          <a:p>
            <a:pPr marL="342900" indent="-342900">
              <a:buFont typeface="Arial" panose="020B0604020202020204" pitchFamily="34" charset="0"/>
              <a:buChar char="•"/>
            </a:pPr>
            <a:r>
              <a:rPr lang="en-US" dirty="0"/>
              <a:t>Create a Spirit of Community</a:t>
            </a:r>
          </a:p>
          <a:p>
            <a:pPr marL="982980" lvl="1" indent="-342900">
              <a:buFont typeface="Arial" panose="020B0604020202020204" pitchFamily="34" charset="0"/>
              <a:buChar char="•"/>
            </a:pPr>
            <a:r>
              <a:rPr lang="en-US" dirty="0"/>
              <a:t>Celebrate accomplishments; provide social support; invest in “fun”</a:t>
            </a:r>
          </a:p>
          <a:p>
            <a:pPr marL="342900" indent="-342900">
              <a:buFont typeface="Arial" panose="020B0604020202020204" pitchFamily="34" charset="0"/>
              <a:buChar char="•"/>
            </a:pPr>
            <a:r>
              <a:rPr lang="en-US" dirty="0"/>
              <a:t>Be Personally Involved</a:t>
            </a:r>
          </a:p>
          <a:p>
            <a:pPr marL="982980" lvl="1" indent="-342900">
              <a:buFont typeface="Arial" panose="020B0604020202020204" pitchFamily="34" charset="0"/>
              <a:buChar char="•"/>
            </a:pPr>
            <a:r>
              <a:rPr lang="en-US" dirty="0"/>
              <a:t>Show you care; spread the stories; make celebrations part of the culture</a:t>
            </a:r>
          </a:p>
          <a:p>
            <a:endParaRPr lang="en-US" dirty="0"/>
          </a:p>
          <a:p>
            <a:endParaRPr lang="en-US" dirty="0"/>
          </a:p>
        </p:txBody>
      </p:sp>
      <p:sp>
        <p:nvSpPr>
          <p:cNvPr id="4" name="Footer Placeholder 3"/>
          <p:cNvSpPr>
            <a:spLocks noGrp="1"/>
          </p:cNvSpPr>
          <p:nvPr>
            <p:ph type="ftr" sz="quarter" idx="11"/>
          </p:nvPr>
        </p:nvSpPr>
        <p:spPr>
          <a:xfrm>
            <a:off x="685800" y="6248400"/>
            <a:ext cx="4800600" cy="365125"/>
          </a:xfrm>
        </p:spPr>
        <p:txBody>
          <a:bodyPr/>
          <a:lstStyle/>
          <a:p>
            <a:r>
              <a:rPr lang="en-US" dirty="0"/>
              <a:t>* Source: Kouzes and Posner, The Leadership Challenge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675" y="1905000"/>
            <a:ext cx="2676525" cy="2124075"/>
          </a:xfrm>
          <a:prstGeom prst="rect">
            <a:avLst/>
          </a:prstGeom>
        </p:spPr>
      </p:pic>
    </p:spTree>
    <p:extLst>
      <p:ext uri="{BB962C8B-B14F-4D97-AF65-F5344CB8AC3E}">
        <p14:creationId xmlns:p14="http://schemas.microsoft.com/office/powerpoint/2010/main" val="14962530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14400" y="838200"/>
            <a:ext cx="7391400" cy="762000"/>
          </a:xfrm>
        </p:spPr>
        <p:txBody>
          <a:bodyPr/>
          <a:lstStyle/>
          <a:p>
            <a:pPr algn="ctr"/>
            <a:r>
              <a:rPr lang="en-US" sz="4000" dirty="0">
                <a:solidFill>
                  <a:schemeClr val="tx1"/>
                </a:solidFill>
              </a:rPr>
              <a:t>    Encourage the Heart</a:t>
            </a:r>
            <a:r>
              <a:rPr lang="en-US" sz="4000" baseline="30000" dirty="0">
                <a:solidFill>
                  <a:schemeClr val="tx1"/>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752600"/>
            <a:ext cx="8629650" cy="4905375"/>
          </a:xfrm>
          <a:prstGeom prst="rect">
            <a:avLst/>
          </a:prstGeom>
        </p:spPr>
      </p:pic>
    </p:spTree>
    <p:extLst>
      <p:ext uri="{BB962C8B-B14F-4D97-AF65-F5344CB8AC3E}">
        <p14:creationId xmlns:p14="http://schemas.microsoft.com/office/powerpoint/2010/main" val="2786980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91400" cy="609600"/>
          </a:xfrm>
        </p:spPr>
        <p:txBody>
          <a:bodyPr/>
          <a:lstStyle/>
          <a:p>
            <a:pPr algn="ctr"/>
            <a:r>
              <a:rPr lang="en-US" sz="4000" dirty="0">
                <a:solidFill>
                  <a:schemeClr val="tx1"/>
                </a:solidFill>
              </a:rPr>
              <a:t>What keeps you where you are?</a:t>
            </a:r>
          </a:p>
        </p:txBody>
      </p:sp>
      <p:sp>
        <p:nvSpPr>
          <p:cNvPr id="3" name="Text Placeholder 2"/>
          <p:cNvSpPr>
            <a:spLocks noGrp="1"/>
          </p:cNvSpPr>
          <p:nvPr>
            <p:ph type="body" idx="1"/>
          </p:nvPr>
        </p:nvSpPr>
        <p:spPr>
          <a:xfrm>
            <a:off x="914400" y="1752600"/>
            <a:ext cx="7391400" cy="4343400"/>
          </a:xfrm>
        </p:spPr>
        <p:txBody>
          <a:bodyPr>
            <a:normAutofit lnSpcReduction="10000"/>
          </a:bodyPr>
          <a:lstStyle/>
          <a:p>
            <a:pPr marL="342900" indent="-342900">
              <a:buFont typeface="Arial" panose="020B0604020202020204" pitchFamily="34" charset="0"/>
              <a:buChar char="•"/>
            </a:pPr>
            <a:r>
              <a:rPr lang="en-US" sz="2000" dirty="0"/>
              <a:t>Employees are motivated by different factors. This means that individuals require individualized engagement strategies.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dirty="0"/>
              <a:t>What keeps you in your present position?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might entice you to leave?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is most energizing about your work?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Are your talents being fully utilized?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could your organization do to help you be more successful?</a:t>
            </a:r>
          </a:p>
        </p:txBody>
      </p:sp>
    </p:spTree>
    <p:extLst>
      <p:ext uri="{BB962C8B-B14F-4D97-AF65-F5344CB8AC3E}">
        <p14:creationId xmlns:p14="http://schemas.microsoft.com/office/powerpoint/2010/main" val="36219555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44126"/>
            <a:ext cx="7315200" cy="627474"/>
          </a:xfrm>
        </p:spPr>
        <p:txBody>
          <a:bodyPr/>
          <a:lstStyle/>
          <a:p>
            <a:pPr algn="ctr"/>
            <a:r>
              <a:rPr lang="en-US" sz="4000" dirty="0">
                <a:solidFill>
                  <a:schemeClr val="tx1"/>
                </a:solidFill>
              </a:rPr>
              <a:t>Why Most People Stay?</a:t>
            </a:r>
            <a:r>
              <a:rPr lang="en-US" sz="4000" baseline="30000" dirty="0">
                <a:solidFill>
                  <a:schemeClr val="tx1"/>
                </a:solidFill>
              </a:rPr>
              <a:t>*</a:t>
            </a:r>
          </a:p>
        </p:txBody>
      </p:sp>
      <p:sp>
        <p:nvSpPr>
          <p:cNvPr id="3" name="Subtitle 2"/>
          <p:cNvSpPr>
            <a:spLocks noGrp="1"/>
          </p:cNvSpPr>
          <p:nvPr>
            <p:ph type="body" idx="1"/>
          </p:nvPr>
        </p:nvSpPr>
        <p:spPr>
          <a:xfrm>
            <a:off x="914400" y="1371600"/>
            <a:ext cx="7315200" cy="5181600"/>
          </a:xfrm>
        </p:spPr>
        <p:txBody>
          <a:bodyPr>
            <a:normAutofit fontScale="70000" lnSpcReduction="20000"/>
          </a:bodyPr>
          <a:lstStyle/>
          <a:p>
            <a:endParaRPr lang="en-US" dirty="0"/>
          </a:p>
          <a:p>
            <a:r>
              <a:rPr lang="en-US" dirty="0"/>
              <a:t>1. Exciting work and challenge</a:t>
            </a:r>
          </a:p>
          <a:p>
            <a:r>
              <a:rPr lang="en-US" dirty="0"/>
              <a:t>2. Career growth, learning and development</a:t>
            </a:r>
          </a:p>
          <a:p>
            <a:r>
              <a:rPr lang="en-US" dirty="0"/>
              <a:t>3. Working with great people</a:t>
            </a:r>
          </a:p>
          <a:p>
            <a:r>
              <a:rPr lang="en-US" dirty="0"/>
              <a:t>4. Fair pay</a:t>
            </a:r>
          </a:p>
          <a:p>
            <a:r>
              <a:rPr lang="en-US" dirty="0"/>
              <a:t>5. Supportive management/good boss</a:t>
            </a:r>
          </a:p>
          <a:p>
            <a:r>
              <a:rPr lang="en-US" dirty="0"/>
              <a:t>6. Being recognized, valued, and respected</a:t>
            </a:r>
          </a:p>
          <a:p>
            <a:r>
              <a:rPr lang="en-US" dirty="0"/>
              <a:t>7. Benefits</a:t>
            </a:r>
          </a:p>
          <a:p>
            <a:r>
              <a:rPr lang="en-US" dirty="0"/>
              <a:t>8. Meaningful work and making a difference</a:t>
            </a:r>
          </a:p>
          <a:p>
            <a:r>
              <a:rPr lang="en-US" dirty="0"/>
              <a:t>9. Pride in the organization, its mission, and its product</a:t>
            </a:r>
          </a:p>
          <a:p>
            <a:r>
              <a:rPr lang="en-US" dirty="0"/>
              <a:t>10. Great work environment and culture</a:t>
            </a:r>
          </a:p>
          <a:p>
            <a:r>
              <a:rPr lang="en-US" dirty="0"/>
              <a:t>11. Autonomy, creativity and sense of control</a:t>
            </a:r>
          </a:p>
          <a:p>
            <a:r>
              <a:rPr lang="en-US" dirty="0"/>
              <a:t>12. Flexibility: work hours, dress and so on</a:t>
            </a:r>
          </a:p>
          <a:p>
            <a:r>
              <a:rPr lang="en-US" dirty="0"/>
              <a:t>13. Location</a:t>
            </a:r>
          </a:p>
          <a:p>
            <a:r>
              <a:rPr lang="en-US" dirty="0"/>
              <a:t>14. Job security and stability</a:t>
            </a:r>
          </a:p>
          <a:p>
            <a:r>
              <a:rPr lang="en-US" dirty="0"/>
              <a:t>15. Diverse, changing work assignments</a:t>
            </a:r>
          </a:p>
          <a:p>
            <a:r>
              <a:rPr lang="en-US" dirty="0"/>
              <a:t>16. Fun on the job</a:t>
            </a:r>
          </a:p>
          <a:p>
            <a:r>
              <a:rPr lang="en-US" dirty="0"/>
              <a:t>17. Being part of a team</a:t>
            </a:r>
          </a:p>
          <a:p>
            <a:r>
              <a:rPr lang="en-US" dirty="0"/>
              <a:t>18. Responsibility</a:t>
            </a:r>
          </a:p>
          <a:p>
            <a:r>
              <a:rPr lang="en-US" dirty="0"/>
              <a:t>19. Loyalty, commitment to the organization or coworkers</a:t>
            </a:r>
          </a:p>
          <a:p>
            <a:r>
              <a:rPr lang="en-US" dirty="0"/>
              <a:t>20. Inspiring leadership</a:t>
            </a:r>
          </a:p>
        </p:txBody>
      </p:sp>
      <p:sp>
        <p:nvSpPr>
          <p:cNvPr id="4" name="Footer Placeholder 3"/>
          <p:cNvSpPr>
            <a:spLocks noGrp="1"/>
          </p:cNvSpPr>
          <p:nvPr>
            <p:ph type="ftr" sz="quarter" idx="11"/>
          </p:nvPr>
        </p:nvSpPr>
        <p:spPr>
          <a:xfrm>
            <a:off x="457200" y="6356350"/>
            <a:ext cx="7772400" cy="365125"/>
          </a:xfrm>
        </p:spPr>
        <p:txBody>
          <a:bodyPr/>
          <a:lstStyle/>
          <a:p>
            <a:r>
              <a:rPr lang="en-US" dirty="0"/>
              <a:t>* Source: Kaye, B &amp; Jordan-Evans, S, Love ‘em or Lose ’em: Getting Good People to Stay, 2008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350" y="1619250"/>
            <a:ext cx="2990850" cy="18097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525" y="3752850"/>
            <a:ext cx="2505075" cy="1885950"/>
          </a:xfrm>
          <a:prstGeom prst="rect">
            <a:avLst/>
          </a:prstGeom>
        </p:spPr>
      </p:pic>
    </p:spTree>
    <p:extLst>
      <p:ext uri="{BB962C8B-B14F-4D97-AF65-F5344CB8AC3E}">
        <p14:creationId xmlns:p14="http://schemas.microsoft.com/office/powerpoint/2010/main" val="30930134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18744"/>
            <a:ext cx="7239000" cy="1362456"/>
          </a:xfrm>
        </p:spPr>
        <p:txBody>
          <a:bodyPr>
            <a:normAutofit/>
          </a:bodyPr>
          <a:lstStyle/>
          <a:p>
            <a:pPr algn="ctr"/>
            <a:r>
              <a:rPr lang="en-US" sz="4000" dirty="0">
                <a:solidFill>
                  <a:schemeClr val="tx1"/>
                </a:solidFill>
              </a:rPr>
              <a:t>Most Effective Motivators for Today’s Workplace</a:t>
            </a:r>
          </a:p>
        </p:txBody>
      </p:sp>
      <p:sp>
        <p:nvSpPr>
          <p:cNvPr id="5" name="Text Placeholder 4"/>
          <p:cNvSpPr>
            <a:spLocks noGrp="1"/>
          </p:cNvSpPr>
          <p:nvPr>
            <p:ph type="body" idx="1"/>
          </p:nvPr>
        </p:nvSpPr>
        <p:spPr>
          <a:xfrm>
            <a:off x="990600" y="2286000"/>
            <a:ext cx="7239000" cy="2057400"/>
          </a:xfrm>
        </p:spPr>
        <p:txBody>
          <a:bodyPr>
            <a:normAutofit/>
          </a:bodyPr>
          <a:lstStyle/>
          <a:p>
            <a:r>
              <a:rPr lang="en-US" b="1" dirty="0"/>
              <a:t>Autonomy </a:t>
            </a:r>
            <a:r>
              <a:rPr lang="en-US" dirty="0"/>
              <a:t>– our desire to be self-directed</a:t>
            </a:r>
          </a:p>
          <a:p>
            <a:r>
              <a:rPr lang="en-US" b="1" dirty="0"/>
              <a:t>Mastery </a:t>
            </a:r>
            <a:r>
              <a:rPr lang="en-US" dirty="0"/>
              <a:t>– our urge to get better and be better at what we do</a:t>
            </a:r>
          </a:p>
          <a:p>
            <a:r>
              <a:rPr lang="en-US" b="1" dirty="0"/>
              <a:t>Purpose </a:t>
            </a:r>
            <a:r>
              <a:rPr lang="en-US" dirty="0"/>
              <a:t>– our desire to be part of something larger than ourselves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5" y="4295775"/>
            <a:ext cx="3143250" cy="2105025"/>
          </a:xfrm>
          <a:prstGeom prst="rect">
            <a:avLst/>
          </a:prstGeom>
        </p:spPr>
      </p:pic>
    </p:spTree>
    <p:extLst>
      <p:ext uri="{BB962C8B-B14F-4D97-AF65-F5344CB8AC3E}">
        <p14:creationId xmlns:p14="http://schemas.microsoft.com/office/powerpoint/2010/main" val="7566939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91400" cy="609600"/>
          </a:xfrm>
        </p:spPr>
        <p:txBody>
          <a:bodyPr/>
          <a:lstStyle/>
          <a:p>
            <a:pPr algn="ctr"/>
            <a:r>
              <a:rPr lang="en-US" sz="4000" dirty="0">
                <a:solidFill>
                  <a:schemeClr val="tx1"/>
                </a:solidFill>
              </a:rPr>
              <a:t>Employee Engagement</a:t>
            </a:r>
          </a:p>
        </p:txBody>
      </p:sp>
      <p:sp>
        <p:nvSpPr>
          <p:cNvPr id="3" name="Subtitle 2"/>
          <p:cNvSpPr>
            <a:spLocks noGrp="1"/>
          </p:cNvSpPr>
          <p:nvPr>
            <p:ph type="body" idx="1"/>
          </p:nvPr>
        </p:nvSpPr>
        <p:spPr>
          <a:xfrm>
            <a:off x="914400" y="2362200"/>
            <a:ext cx="7391400" cy="1600200"/>
          </a:xfrm>
        </p:spPr>
        <p:txBody>
          <a:bodyPr>
            <a:noAutofit/>
          </a:bodyPr>
          <a:lstStyle/>
          <a:p>
            <a:pPr algn="ctr"/>
            <a:r>
              <a:rPr lang="en-US" sz="2600" i="1" dirty="0"/>
              <a:t>Engagement is the extent to which employees commit to something or someone in their organization and how hard they work and how long they stay as a result of that commitment.</a:t>
            </a:r>
          </a:p>
        </p:txBody>
      </p:sp>
      <p:sp>
        <p:nvSpPr>
          <p:cNvPr id="4" name="TextBox 3"/>
          <p:cNvSpPr txBox="1"/>
          <p:nvPr/>
        </p:nvSpPr>
        <p:spPr>
          <a:xfrm>
            <a:off x="4724400" y="5029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00980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0607"/>
            <a:ext cx="7315200" cy="884793"/>
          </a:xfrm>
        </p:spPr>
        <p:txBody>
          <a:bodyPr/>
          <a:lstStyle/>
          <a:p>
            <a:pPr algn="ctr"/>
            <a:r>
              <a:rPr lang="en-US" sz="4000" dirty="0">
                <a:solidFill>
                  <a:schemeClr val="tx1"/>
                </a:solidFill>
              </a:rPr>
              <a:t>Employee Engagement</a:t>
            </a:r>
          </a:p>
        </p:txBody>
      </p:sp>
      <p:sp>
        <p:nvSpPr>
          <p:cNvPr id="3" name="Subtitle 2"/>
          <p:cNvSpPr>
            <a:spLocks noGrp="1"/>
          </p:cNvSpPr>
          <p:nvPr>
            <p:ph type="body" idx="1"/>
          </p:nvPr>
        </p:nvSpPr>
        <p:spPr>
          <a:xfrm>
            <a:off x="914400" y="1219200"/>
            <a:ext cx="7315200" cy="381000"/>
          </a:xfrm>
        </p:spPr>
        <p:txBody>
          <a:bodyPr>
            <a:normAutofit/>
          </a:bodyPr>
          <a:lstStyle/>
          <a:p>
            <a:r>
              <a:rPr lang="en-US" sz="1800" dirty="0"/>
              <a:t>A recent state of employee engagement:</a:t>
            </a:r>
          </a:p>
        </p:txBody>
      </p:sp>
      <p:sp>
        <p:nvSpPr>
          <p:cNvPr id="4" name="TextBox 3"/>
          <p:cNvSpPr txBox="1"/>
          <p:nvPr/>
        </p:nvSpPr>
        <p:spPr>
          <a:xfrm>
            <a:off x="4724400" y="502920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1704975"/>
            <a:ext cx="8496300" cy="4848225"/>
          </a:xfrm>
          <a:prstGeom prst="rect">
            <a:avLst/>
          </a:prstGeom>
        </p:spPr>
      </p:pic>
    </p:spTree>
    <p:extLst>
      <p:ext uri="{BB962C8B-B14F-4D97-AF65-F5344CB8AC3E}">
        <p14:creationId xmlns:p14="http://schemas.microsoft.com/office/powerpoint/2010/main" val="41678996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588264"/>
          </a:xfrm>
        </p:spPr>
        <p:txBody>
          <a:bodyPr/>
          <a:lstStyle/>
          <a:p>
            <a:pPr algn="ctr"/>
            <a:r>
              <a:rPr lang="en-US" sz="4000" dirty="0">
                <a:solidFill>
                  <a:schemeClr val="tx1"/>
                </a:solidFill>
              </a:rPr>
              <a:t>Employee Engagement</a:t>
            </a:r>
          </a:p>
        </p:txBody>
      </p:sp>
      <p:sp>
        <p:nvSpPr>
          <p:cNvPr id="4" name="TextBox 3"/>
          <p:cNvSpPr txBox="1"/>
          <p:nvPr/>
        </p:nvSpPr>
        <p:spPr>
          <a:xfrm>
            <a:off x="4724400" y="5029200"/>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74" y="2128837"/>
            <a:ext cx="3590926" cy="2900363"/>
          </a:xfrm>
          <a:prstGeom prst="rect">
            <a:avLst/>
          </a:prstGeom>
          <a:ln>
            <a:solidFill>
              <a:schemeClr val="bg1"/>
            </a:solidFill>
          </a:ln>
        </p:spPr>
      </p:pic>
    </p:spTree>
    <p:extLst>
      <p:ext uri="{BB962C8B-B14F-4D97-AF65-F5344CB8AC3E}">
        <p14:creationId xmlns:p14="http://schemas.microsoft.com/office/powerpoint/2010/main" val="3554099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88352" cy="857250"/>
          </a:xfrm>
        </p:spPr>
        <p:txBody>
          <a:bodyPr/>
          <a:lstStyle/>
          <a:p>
            <a:pPr algn="ctr"/>
            <a:r>
              <a:rPr lang="en-US" sz="4000" dirty="0">
                <a:solidFill>
                  <a:schemeClr val="tx1"/>
                </a:solidFill>
              </a:rPr>
              <a:t>6 Drivers of Engagement</a:t>
            </a:r>
            <a:r>
              <a:rPr lang="en-US" sz="4000" baseline="30000" dirty="0">
                <a:solidFill>
                  <a:schemeClr val="tx1"/>
                </a:solidFill>
              </a:rPr>
              <a:t>*</a:t>
            </a:r>
          </a:p>
        </p:txBody>
      </p:sp>
      <p:sp>
        <p:nvSpPr>
          <p:cNvPr id="3" name="Subtitle 2"/>
          <p:cNvSpPr>
            <a:spLocks noGrp="1"/>
          </p:cNvSpPr>
          <p:nvPr>
            <p:ph type="body" idx="1"/>
          </p:nvPr>
        </p:nvSpPr>
        <p:spPr>
          <a:xfrm>
            <a:off x="530352" y="2362200"/>
            <a:ext cx="7772400" cy="1066800"/>
          </a:xfrm>
        </p:spPr>
        <p:txBody>
          <a:bodyPr>
            <a:normAutofit/>
          </a:bodyPr>
          <a:lstStyle/>
          <a:p>
            <a:pPr algn="ctr"/>
            <a:endParaRPr lang="en-US" dirty="0"/>
          </a:p>
          <a:p>
            <a:pPr algn="ctr"/>
            <a:endParaRPr lang="en-US" dirty="0"/>
          </a:p>
        </p:txBody>
      </p:sp>
      <p:pic>
        <p:nvPicPr>
          <p:cNvPr id="5" name="Picture 4"/>
          <p:cNvPicPr>
            <a:picLocks noChangeAspect="1"/>
          </p:cNvPicPr>
          <p:nvPr/>
        </p:nvPicPr>
        <p:blipFill>
          <a:blip r:embed="rId3"/>
          <a:stretch>
            <a:fillRect/>
          </a:stretch>
        </p:blipFill>
        <p:spPr>
          <a:xfrm>
            <a:off x="571881" y="2133600"/>
            <a:ext cx="2581275" cy="15240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3304476" y="2133600"/>
            <a:ext cx="2571750" cy="152400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6029325" y="2124075"/>
            <a:ext cx="2581275" cy="1533525"/>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562356" y="4029075"/>
            <a:ext cx="2590800" cy="1524000"/>
          </a:xfrm>
          <a:prstGeom prst="rect">
            <a:avLst/>
          </a:prstGeom>
          <a:ln>
            <a:solidFill>
              <a:schemeClr val="tx1"/>
            </a:solidFill>
          </a:ln>
        </p:spPr>
      </p:pic>
      <p:pic>
        <p:nvPicPr>
          <p:cNvPr id="10" name="Picture 9"/>
          <p:cNvPicPr>
            <a:picLocks noChangeAspect="1"/>
          </p:cNvPicPr>
          <p:nvPr/>
        </p:nvPicPr>
        <p:blipFill>
          <a:blip r:embed="rId7"/>
          <a:stretch>
            <a:fillRect/>
          </a:stretch>
        </p:blipFill>
        <p:spPr>
          <a:xfrm>
            <a:off x="3304476" y="4029075"/>
            <a:ext cx="2562225" cy="1533525"/>
          </a:xfrm>
          <a:prstGeom prst="rect">
            <a:avLst/>
          </a:prstGeom>
          <a:ln>
            <a:solidFill>
              <a:schemeClr val="tx1"/>
            </a:solidFill>
          </a:ln>
        </p:spPr>
      </p:pic>
      <p:pic>
        <p:nvPicPr>
          <p:cNvPr id="11" name="Picture 10"/>
          <p:cNvPicPr>
            <a:picLocks noChangeAspect="1"/>
          </p:cNvPicPr>
          <p:nvPr/>
        </p:nvPicPr>
        <p:blipFill>
          <a:blip r:embed="rId8"/>
          <a:stretch>
            <a:fillRect/>
          </a:stretch>
        </p:blipFill>
        <p:spPr>
          <a:xfrm>
            <a:off x="6038850" y="4029075"/>
            <a:ext cx="2571750" cy="1533525"/>
          </a:xfrm>
          <a:prstGeom prst="rect">
            <a:avLst/>
          </a:prstGeom>
          <a:ln>
            <a:solidFill>
              <a:schemeClr val="tx1"/>
            </a:solidFill>
          </a:ln>
        </p:spPr>
      </p:pic>
      <p:sp>
        <p:nvSpPr>
          <p:cNvPr id="12" name="Footer Placeholder 11"/>
          <p:cNvSpPr>
            <a:spLocks noGrp="1"/>
          </p:cNvSpPr>
          <p:nvPr>
            <p:ph type="ftr" sz="quarter" idx="11"/>
          </p:nvPr>
        </p:nvSpPr>
        <p:spPr>
          <a:xfrm>
            <a:off x="530352" y="6356350"/>
            <a:ext cx="7937246" cy="365125"/>
          </a:xfrm>
        </p:spPr>
        <p:txBody>
          <a:bodyPr/>
          <a:lstStyle/>
          <a:p>
            <a:r>
              <a:rPr lang="en-US" dirty="0"/>
              <a:t>* Merit Systems Protection Board, </a:t>
            </a:r>
            <a:r>
              <a:rPr lang="en-US" i="1" dirty="0"/>
              <a:t>Managing for Engagement – Communication, Connection and Courage</a:t>
            </a:r>
            <a:r>
              <a:rPr lang="en-US" dirty="0"/>
              <a:t>, 2009</a:t>
            </a:r>
          </a:p>
        </p:txBody>
      </p:sp>
    </p:spTree>
    <p:extLst>
      <p:ext uri="{BB962C8B-B14F-4D97-AF65-F5344CB8AC3E}">
        <p14:creationId xmlns:p14="http://schemas.microsoft.com/office/powerpoint/2010/main" val="905447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740664"/>
          </a:xfrm>
        </p:spPr>
        <p:txBody>
          <a:bodyPr/>
          <a:lstStyle/>
          <a:p>
            <a:pPr algn="ctr"/>
            <a:r>
              <a:rPr lang="en-US" sz="4000" dirty="0">
                <a:solidFill>
                  <a:schemeClr val="tx1"/>
                </a:solidFill>
              </a:rPr>
              <a:t>A Model of Engagement</a:t>
            </a:r>
            <a:endParaRPr lang="en-US" sz="36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2247900"/>
            <a:ext cx="7353300" cy="3086100"/>
          </a:xfrm>
          <a:prstGeom prst="rect">
            <a:avLst/>
          </a:prstGeom>
        </p:spPr>
      </p:pic>
    </p:spTree>
    <p:extLst>
      <p:ext uri="{BB962C8B-B14F-4D97-AF65-F5344CB8AC3E}">
        <p14:creationId xmlns:p14="http://schemas.microsoft.com/office/powerpoint/2010/main" val="4214637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4036</TotalTime>
  <Words>13550</Words>
  <Application>Microsoft Office PowerPoint</Application>
  <PresentationFormat>On-screen Show (4:3)</PresentationFormat>
  <Paragraphs>1639</Paragraphs>
  <Slides>167</Slides>
  <Notes>167</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3</vt:i4>
      </vt:variant>
      <vt:variant>
        <vt:lpstr>Slide Titles</vt:lpstr>
      </vt:variant>
      <vt:variant>
        <vt:i4>167</vt:i4>
      </vt:variant>
    </vt:vector>
  </HeadingPairs>
  <TitlesOfParts>
    <vt:vector size="172" baseType="lpstr">
      <vt:lpstr>Flow</vt:lpstr>
      <vt:lpstr>https://community.max.gov/download/attachments/1182826582/Servant%20Leadership_A%20Powerful%20Tool%20for%20Fast%20Change.pdf</vt:lpstr>
      <vt:lpstr>Acrobat Document</vt:lpstr>
      <vt:lpstr>Packager Shell Object</vt:lpstr>
      <vt:lpstr>Document</vt:lpstr>
      <vt:lpstr>Desktop Reference Guide of LEAP Top 10 Key Concepts </vt:lpstr>
      <vt:lpstr>  </vt:lpstr>
      <vt:lpstr>Table of Contents</vt:lpstr>
      <vt:lpstr>Topic 1: Values, Vision and Mission – Understanding Yourself as a Leader</vt:lpstr>
      <vt:lpstr>Comparing Management and Leadership</vt:lpstr>
      <vt:lpstr>Comparing Management and Leadership</vt:lpstr>
      <vt:lpstr>Comparing Management and Leadership</vt:lpstr>
      <vt:lpstr>Values</vt:lpstr>
      <vt:lpstr>Values</vt:lpstr>
      <vt:lpstr>Eight Steps Toward Integrity</vt:lpstr>
      <vt:lpstr>Eight Steps Toward Integrity</vt:lpstr>
      <vt:lpstr>Eight Steps Toward Integrity</vt:lpstr>
      <vt:lpstr>Legacy Statement</vt:lpstr>
      <vt:lpstr>Max De Pree’s 10 Essential Elements for Leaving a Positive Legacy</vt:lpstr>
      <vt:lpstr>Emotional Intelligence</vt:lpstr>
      <vt:lpstr>Emotional Intelligence</vt:lpstr>
      <vt:lpstr>Self Perception</vt:lpstr>
      <vt:lpstr>Johari Window</vt:lpstr>
      <vt:lpstr>Interpersonal</vt:lpstr>
      <vt:lpstr>Self-Expression</vt:lpstr>
      <vt:lpstr>Decision Making</vt:lpstr>
      <vt:lpstr>The Ishikawa Diagram</vt:lpstr>
      <vt:lpstr>Stress Management</vt:lpstr>
      <vt:lpstr>Effective Leadership</vt:lpstr>
      <vt:lpstr>                  Questions?</vt:lpstr>
      <vt:lpstr>Topic 2: Servant Leadership and Exploring Your Leadership Style</vt:lpstr>
      <vt:lpstr>Servant Leadership Defined </vt:lpstr>
      <vt:lpstr>Harvard Business Review Article:  Servant Leadership: A Powerful Tool for Fast Change </vt:lpstr>
      <vt:lpstr>Growing from Traditional Boss to Servant Leader </vt:lpstr>
      <vt:lpstr>10 Principles of Servant – Leadership </vt:lpstr>
      <vt:lpstr>Listening </vt:lpstr>
      <vt:lpstr>Empathy  </vt:lpstr>
      <vt:lpstr>Healing </vt:lpstr>
      <vt:lpstr>Awareness </vt:lpstr>
      <vt:lpstr>Persuasion </vt:lpstr>
      <vt:lpstr>Conceptualization </vt:lpstr>
      <vt:lpstr>Foresight </vt:lpstr>
      <vt:lpstr>Stewardship </vt:lpstr>
      <vt:lpstr>Commitment to the Growth of People </vt:lpstr>
      <vt:lpstr>Building Community </vt:lpstr>
      <vt:lpstr>Exercise</vt:lpstr>
      <vt:lpstr>                  Questions?</vt:lpstr>
      <vt:lpstr>Topic 3:  Understanding The Dynamics of Teams </vt:lpstr>
      <vt:lpstr>What is the DiSC® Assessment Tool? </vt:lpstr>
      <vt:lpstr>PowerPoint Presentation</vt:lpstr>
      <vt:lpstr>Why Your Brain Loves Good Storytelling</vt:lpstr>
      <vt:lpstr> https:www.youtube.com/watch?v=AL-PAzrpqUQ Persuasion and the Power of Story:  Jennifer Aaker</vt:lpstr>
      <vt:lpstr>What is Your Purpose?</vt:lpstr>
      <vt:lpstr>   </vt:lpstr>
      <vt:lpstr>Platform Skills</vt:lpstr>
      <vt:lpstr>The Speed of Trust</vt:lpstr>
      <vt:lpstr>Speed of Trust</vt:lpstr>
      <vt:lpstr>Speed of Trust</vt:lpstr>
      <vt:lpstr> Why is Trust in Acquisition Important?</vt:lpstr>
      <vt:lpstr>The Four CORES of Credibility</vt:lpstr>
      <vt:lpstr>The Trust Matrix</vt:lpstr>
      <vt:lpstr>The Trust Matrix</vt:lpstr>
      <vt:lpstr>Trust Equation and Self Assessment</vt:lpstr>
      <vt:lpstr>                  Questions?</vt:lpstr>
      <vt:lpstr>Topic 4: Effective Communication Techniques and Skills</vt:lpstr>
      <vt:lpstr>Set Clear Expectations</vt:lpstr>
      <vt:lpstr>Set Clear Expectations</vt:lpstr>
      <vt:lpstr>Listening</vt:lpstr>
      <vt:lpstr>3 Levels of Listening</vt:lpstr>
      <vt:lpstr>Internal Listening</vt:lpstr>
      <vt:lpstr>Focused Listening</vt:lpstr>
      <vt:lpstr>Global Listening</vt:lpstr>
      <vt:lpstr>Effective Feedback</vt:lpstr>
      <vt:lpstr>Teaming Models</vt:lpstr>
      <vt:lpstr>       Successful Teams</vt:lpstr>
      <vt:lpstr>Tuckman Model</vt:lpstr>
      <vt:lpstr>Phases of Team Development</vt:lpstr>
      <vt:lpstr> Drexler/Sibbet Team Performance Model</vt:lpstr>
      <vt:lpstr>GRPI Model</vt:lpstr>
      <vt:lpstr>ARCI Model</vt:lpstr>
      <vt:lpstr>Group Exercise - ”Team Tower”</vt:lpstr>
      <vt:lpstr>Leading Teams Effectively</vt:lpstr>
      <vt:lpstr>                  Questions?</vt:lpstr>
      <vt:lpstr>PowerPoint Presentation</vt:lpstr>
      <vt:lpstr>Three Elements of a Crucial Conversation</vt:lpstr>
      <vt:lpstr>Mastering Crucial Conversations</vt:lpstr>
      <vt:lpstr>   Difficult Conversations:  9 Common Mistakes</vt:lpstr>
      <vt:lpstr>Step-by-Step Checklist for Difficult Conversations</vt:lpstr>
      <vt:lpstr>Crucial Conversations Exercise</vt:lpstr>
      <vt:lpstr>                  Questions?</vt:lpstr>
      <vt:lpstr>Topic 6:  Skills for Managing &amp; Motivating Staff at All Levels to Perform &amp; Contribute to an Organization </vt:lpstr>
      <vt:lpstr>Traits for Managing &amp; Motivating Others Six Leadership Styles at a Glance</vt:lpstr>
      <vt:lpstr>Maslow’s Hierarchy of Needs</vt:lpstr>
      <vt:lpstr>PowerPoint Presentation</vt:lpstr>
      <vt:lpstr>    Encourage the Heart*</vt:lpstr>
      <vt:lpstr>    Encourage the Heart*</vt:lpstr>
      <vt:lpstr>What keeps you where you are?</vt:lpstr>
      <vt:lpstr>Why Most People Stay?*</vt:lpstr>
      <vt:lpstr>Most Effective Motivators for Today’s Workplace</vt:lpstr>
      <vt:lpstr>Employee Engagement</vt:lpstr>
      <vt:lpstr>Employee Engagement</vt:lpstr>
      <vt:lpstr>Employee Engagement</vt:lpstr>
      <vt:lpstr>6 Drivers of Engagement*</vt:lpstr>
      <vt:lpstr>A Model of Engagement</vt:lpstr>
      <vt:lpstr>Top 12 Actions to Engage Employees</vt:lpstr>
      <vt:lpstr>Federal Employee Engagement Improvement Index Items</vt:lpstr>
      <vt:lpstr>Federal Employee Engagement Improvement Index Items</vt:lpstr>
      <vt:lpstr>Federal Employee Engagement Improvement Index Items</vt:lpstr>
      <vt:lpstr>                  Questions?</vt:lpstr>
      <vt:lpstr>Topic 7: Leveraging Individual Differences to Maximize Performance</vt:lpstr>
      <vt:lpstr>Ladder of Inference</vt:lpstr>
      <vt:lpstr>Making Differences Matter </vt:lpstr>
      <vt:lpstr>Dimensions of Diversity </vt:lpstr>
      <vt:lpstr>Dimensions of Diversity </vt:lpstr>
      <vt:lpstr>Belonging</vt:lpstr>
      <vt:lpstr>Belonging Exercise</vt:lpstr>
      <vt:lpstr>Harvard Business Review Article: Diversity Efforts</vt:lpstr>
      <vt:lpstr>Generational Differences </vt:lpstr>
      <vt:lpstr>Generational Differences</vt:lpstr>
      <vt:lpstr>Situational Leadership </vt:lpstr>
      <vt:lpstr>Situational Leadership</vt:lpstr>
      <vt:lpstr>Situational Leadership</vt:lpstr>
      <vt:lpstr>                  Questions?</vt:lpstr>
      <vt:lpstr>Topic 8: Driving Innovation</vt:lpstr>
      <vt:lpstr>Innovation Definition</vt:lpstr>
      <vt:lpstr>How to Innovate?</vt:lpstr>
      <vt:lpstr>Why is Innovation Difficult?</vt:lpstr>
      <vt:lpstr>Barriers to Innovation</vt:lpstr>
      <vt:lpstr>Government Innovation</vt:lpstr>
      <vt:lpstr>Are You Right-Brained or Left-Brained?</vt:lpstr>
      <vt:lpstr>Whole Brain Thinking</vt:lpstr>
      <vt:lpstr>What Enhances Creativity?</vt:lpstr>
      <vt:lpstr>“Little Bets” by Peter Sims</vt:lpstr>
      <vt:lpstr>Create the Conditions</vt:lpstr>
      <vt:lpstr>Create the Conditions – Additional Ideas</vt:lpstr>
      <vt:lpstr>Innovative Wisdom – Source Benjamin Franklin</vt:lpstr>
      <vt:lpstr>Innovative Leaders</vt:lpstr>
      <vt:lpstr>Innovative Leaders Self-Assessment</vt:lpstr>
      <vt:lpstr>More on Innovation</vt:lpstr>
      <vt:lpstr>15 Ways to Jump Start Your Creativity</vt:lpstr>
      <vt:lpstr>Acquisition Innovation Application</vt:lpstr>
      <vt:lpstr>Articles:</vt:lpstr>
      <vt:lpstr>                  Questions?</vt:lpstr>
      <vt:lpstr>Topic 9: Understanding the Dynamics of Power and Influence</vt:lpstr>
      <vt:lpstr>The Influence Model Understanding Your Audience What are the…</vt:lpstr>
      <vt:lpstr>Influencing</vt:lpstr>
      <vt:lpstr>Personal  and Positional Power</vt:lpstr>
      <vt:lpstr>Influencing Skills – Sources of Personal Power</vt:lpstr>
      <vt:lpstr>Influencing Skills – Sources of Positional Power</vt:lpstr>
      <vt:lpstr>Influencing Skills – Process and Techniques</vt:lpstr>
      <vt:lpstr>Influencing Others</vt:lpstr>
      <vt:lpstr>Influencing Without Authority</vt:lpstr>
      <vt:lpstr>Factors in Any Influence Situation</vt:lpstr>
      <vt:lpstr>The Two Fundamental Factors in Action</vt:lpstr>
      <vt:lpstr>Influencing Strategies</vt:lpstr>
      <vt:lpstr>Influencing Strategies</vt:lpstr>
      <vt:lpstr>Influencing Strategies</vt:lpstr>
      <vt:lpstr>Suggestions for Gaining Cooperation</vt:lpstr>
      <vt:lpstr>Suggestions for Gaining Cooperation</vt:lpstr>
      <vt:lpstr>Influencing Skills – Process and Techniques</vt:lpstr>
      <vt:lpstr>                  Questions?</vt:lpstr>
      <vt:lpstr>Topic 10:  Collaboration and Navigating Change </vt:lpstr>
      <vt:lpstr>Reading: The Discipline of Collaboration </vt:lpstr>
      <vt:lpstr>Systems Thinking </vt:lpstr>
      <vt:lpstr>Acquisition Systems </vt:lpstr>
      <vt:lpstr>Burke-Litwin Model of Organizational Change and Performance  </vt:lpstr>
      <vt:lpstr>Identifying and Dealing with Drivers for Change </vt:lpstr>
      <vt:lpstr>How to Lead in Constant Change </vt:lpstr>
      <vt:lpstr>Change Management </vt:lpstr>
      <vt:lpstr>Goals of Change Management </vt:lpstr>
      <vt:lpstr>Change Communication Plan </vt:lpstr>
      <vt:lpstr>                  Questions?</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individual differences to maximize performance</dc:title>
  <dc:creator>McCullough, Katelyn</dc:creator>
  <cp:lastModifiedBy>Troy S. Jones</cp:lastModifiedBy>
  <cp:revision>160</cp:revision>
  <dcterms:created xsi:type="dcterms:W3CDTF">2017-03-16T18:22:50Z</dcterms:created>
  <dcterms:modified xsi:type="dcterms:W3CDTF">2017-08-29T19:18:10Z</dcterms:modified>
</cp:coreProperties>
</file>